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</p:sldIdLst>
  <p:sldSz cy="6858000" cx="9144000"/>
  <p:notesSz cx="6858000" cy="9144000"/>
  <p:embeddedFontLst>
    <p:embeddedFont>
      <p:font typeface="Tahoma"/>
      <p:regular r:id="rId75"/>
      <p:bold r:id="rId76"/>
    </p:embeddedFont>
    <p:embeddedFont>
      <p:font typeface="Helvetica Neue"/>
      <p:regular r:id="rId77"/>
      <p:bold r:id="rId78"/>
      <p:italic r:id="rId79"/>
      <p:boldItalic r:id="rId80"/>
    </p:embeddedFont>
    <p:embeddedFont>
      <p:font typeface="Open Sans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OpenSans-boldItalic.fntdata"/><Relationship Id="rId83" Type="http://schemas.openxmlformats.org/officeDocument/2006/relationships/font" Target="fonts/OpenSans-italic.fntdata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HelveticaNeue-boldItalic.fntdata"/><Relationship Id="rId82" Type="http://schemas.openxmlformats.org/officeDocument/2006/relationships/font" Target="fonts/OpenSans-bold.fntdata"/><Relationship Id="rId81" Type="http://schemas.openxmlformats.org/officeDocument/2006/relationships/font" Target="fonts/OpenSa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font" Target="fonts/Tahoma-regular.fntdata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font" Target="fonts/HelveticaNeue-regular.fntdata"/><Relationship Id="rId32" Type="http://schemas.openxmlformats.org/officeDocument/2006/relationships/slide" Target="slides/slide27.xml"/><Relationship Id="rId76" Type="http://schemas.openxmlformats.org/officeDocument/2006/relationships/font" Target="fonts/Tahoma-bold.fntdata"/><Relationship Id="rId35" Type="http://schemas.openxmlformats.org/officeDocument/2006/relationships/slide" Target="slides/slide30.xml"/><Relationship Id="rId79" Type="http://schemas.openxmlformats.org/officeDocument/2006/relationships/font" Target="fonts/HelveticaNeue-italic.fntdata"/><Relationship Id="rId34" Type="http://schemas.openxmlformats.org/officeDocument/2006/relationships/slide" Target="slides/slide29.xml"/><Relationship Id="rId78" Type="http://schemas.openxmlformats.org/officeDocument/2006/relationships/font" Target="fonts/HelveticaNeue-bold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Google Shape;22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5:notes"/>
          <p:cNvSpPr txBox="1"/>
          <p:nvPr/>
        </p:nvSpPr>
        <p:spPr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List of Informatics analytics and visualization tools incorporated in Knowledge Base framework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open source and many in-house developed tools using Javascript, Ajax and PHP</a:t>
            </a:r>
            <a:endParaRPr/>
          </a:p>
        </p:txBody>
      </p:sp>
      <p:sp>
        <p:nvSpPr>
          <p:cNvPr id="289" name="Google Shape;289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8" name="Google Shape;428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4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4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5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5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5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5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5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6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6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6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6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6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6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6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685800" y="2591712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Helvetica Neue"/>
              <a:buNone/>
              <a:defRPr b="1" i="0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371600" y="4347487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  <a:defRPr sz="40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4C4C4C"/>
              </a:buClr>
              <a:buSzPts val="2400"/>
              <a:buChar char="•"/>
              <a:defRPr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algn="l">
              <a:spcBef>
                <a:spcPts val="1200"/>
              </a:spcBef>
              <a:spcAft>
                <a:spcPts val="0"/>
              </a:spcAft>
              <a:buClr>
                <a:srgbClr val="4C4C4C"/>
              </a:buClr>
              <a:buSzPts val="2000"/>
              <a:buChar char="–"/>
              <a:defRPr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42900" lvl="2" marL="1371600" algn="l">
              <a:spcBef>
                <a:spcPts val="1200"/>
              </a:spcBef>
              <a:spcAft>
                <a:spcPts val="0"/>
              </a:spcAft>
              <a:buClr>
                <a:srgbClr val="4C4C4C"/>
              </a:buClr>
              <a:buSzPts val="1800"/>
              <a:buChar char="•"/>
              <a:defRPr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30200" lvl="3" marL="1828800" algn="l">
              <a:spcBef>
                <a:spcPts val="1200"/>
              </a:spcBef>
              <a:spcAft>
                <a:spcPts val="0"/>
              </a:spcAft>
              <a:buClr>
                <a:srgbClr val="4C4C4C"/>
              </a:buClr>
              <a:buSzPts val="1600"/>
              <a:buChar char="–"/>
              <a:defRPr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algn="l">
              <a:spcBef>
                <a:spcPts val="1200"/>
              </a:spcBef>
              <a:spcAft>
                <a:spcPts val="0"/>
              </a:spcAft>
              <a:buClr>
                <a:srgbClr val="4C4C4C"/>
              </a:buClr>
              <a:buSzPts val="1400"/>
              <a:buChar char="»"/>
              <a:defRPr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429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4" name="Google Shape;34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7" name="Google Shape;47;p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2000"/>
              <a:buFont typeface="Helvetica Neue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6" name="Google Shape;56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2000"/>
              <a:buFont typeface="Helvetica Neue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3" name="Google Shape;63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  <a:defRPr b="0" i="0" sz="4000" u="none" cap="none" strike="noStrike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42900" lvl="2" marL="1371600" marR="0" rtl="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30200" lvl="3" marL="1828800" marR="0" rtl="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5" Type="http://schemas.openxmlformats.org/officeDocument/2006/relationships/image" Target="../media/image35.png"/><Relationship Id="rId6" Type="http://schemas.openxmlformats.org/officeDocument/2006/relationships/image" Target="../media/image31.png"/><Relationship Id="rId7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Relationship Id="rId4" Type="http://schemas.openxmlformats.org/officeDocument/2006/relationships/image" Target="../media/image29.jpg"/><Relationship Id="rId5" Type="http://schemas.openxmlformats.org/officeDocument/2006/relationships/image" Target="../media/image3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Relationship Id="rId4" Type="http://schemas.openxmlformats.org/officeDocument/2006/relationships/image" Target="../media/image38.png"/><Relationship Id="rId5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Relationship Id="rId4" Type="http://schemas.openxmlformats.org/officeDocument/2006/relationships/image" Target="../media/image41.jpg"/><Relationship Id="rId5" Type="http://schemas.openxmlformats.org/officeDocument/2006/relationships/image" Target="../media/image40.jpg"/><Relationship Id="rId6" Type="http://schemas.openxmlformats.org/officeDocument/2006/relationships/image" Target="../media/image4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Relationship Id="rId4" Type="http://schemas.openxmlformats.org/officeDocument/2006/relationships/image" Target="../media/image46.png"/><Relationship Id="rId5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png"/><Relationship Id="rId4" Type="http://schemas.openxmlformats.org/officeDocument/2006/relationships/image" Target="../media/image57.png"/><Relationship Id="rId5" Type="http://schemas.openxmlformats.org/officeDocument/2006/relationships/image" Target="../media/image47.png"/><Relationship Id="rId6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1.png"/><Relationship Id="rId4" Type="http://schemas.openxmlformats.org/officeDocument/2006/relationships/image" Target="../media/image56.png"/><Relationship Id="rId5" Type="http://schemas.openxmlformats.org/officeDocument/2006/relationships/image" Target="../media/image49.png"/><Relationship Id="rId6" Type="http://schemas.openxmlformats.org/officeDocument/2006/relationships/image" Target="../media/image5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2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5.png"/><Relationship Id="rId10" Type="http://schemas.openxmlformats.org/officeDocument/2006/relationships/image" Target="../media/image61.png"/><Relationship Id="rId13" Type="http://schemas.openxmlformats.org/officeDocument/2006/relationships/image" Target="../media/image63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4.png"/><Relationship Id="rId4" Type="http://schemas.openxmlformats.org/officeDocument/2006/relationships/image" Target="../media/image59.png"/><Relationship Id="rId9" Type="http://schemas.openxmlformats.org/officeDocument/2006/relationships/image" Target="../media/image66.png"/><Relationship Id="rId5" Type="http://schemas.openxmlformats.org/officeDocument/2006/relationships/image" Target="../media/image60.png"/><Relationship Id="rId6" Type="http://schemas.openxmlformats.org/officeDocument/2006/relationships/image" Target="../media/image55.png"/><Relationship Id="rId7" Type="http://schemas.openxmlformats.org/officeDocument/2006/relationships/image" Target="../media/image64.png"/><Relationship Id="rId8" Type="http://schemas.openxmlformats.org/officeDocument/2006/relationships/image" Target="../media/image6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8.png"/><Relationship Id="rId4" Type="http://schemas.openxmlformats.org/officeDocument/2006/relationships/image" Target="../media/image1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3.jpg"/><Relationship Id="rId4" Type="http://schemas.openxmlformats.org/officeDocument/2006/relationships/image" Target="../media/image71.jpg"/><Relationship Id="rId5" Type="http://schemas.openxmlformats.org/officeDocument/2006/relationships/image" Target="../media/image75.png"/><Relationship Id="rId6" Type="http://schemas.openxmlformats.org/officeDocument/2006/relationships/image" Target="../media/image7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4.jpg"/><Relationship Id="rId4" Type="http://schemas.openxmlformats.org/officeDocument/2006/relationships/image" Target="../media/image69.jpg"/><Relationship Id="rId5" Type="http://schemas.openxmlformats.org/officeDocument/2006/relationships/image" Target="../media/image7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8.jpg"/><Relationship Id="rId4" Type="http://schemas.openxmlformats.org/officeDocument/2006/relationships/image" Target="../media/image79.png"/><Relationship Id="rId5" Type="http://schemas.openxmlformats.org/officeDocument/2006/relationships/image" Target="../media/image81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87.png"/><Relationship Id="rId10" Type="http://schemas.openxmlformats.org/officeDocument/2006/relationships/image" Target="../media/image90.png"/><Relationship Id="rId1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82.png"/><Relationship Id="rId5" Type="http://schemas.openxmlformats.org/officeDocument/2006/relationships/image" Target="../media/image80.png"/><Relationship Id="rId6" Type="http://schemas.openxmlformats.org/officeDocument/2006/relationships/image" Target="../media/image84.png"/><Relationship Id="rId7" Type="http://schemas.openxmlformats.org/officeDocument/2006/relationships/image" Target="../media/image83.png"/><Relationship Id="rId8" Type="http://schemas.openxmlformats.org/officeDocument/2006/relationships/image" Target="../media/image8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5.png"/><Relationship Id="rId4" Type="http://schemas.openxmlformats.org/officeDocument/2006/relationships/image" Target="../media/image96.png"/><Relationship Id="rId5" Type="http://schemas.openxmlformats.org/officeDocument/2006/relationships/image" Target="../media/image105.png"/><Relationship Id="rId6" Type="http://schemas.openxmlformats.org/officeDocument/2006/relationships/image" Target="../media/image94.png"/><Relationship Id="rId7" Type="http://schemas.openxmlformats.org/officeDocument/2006/relationships/image" Target="../media/image106.png"/><Relationship Id="rId8" Type="http://schemas.openxmlformats.org/officeDocument/2006/relationships/image" Target="../media/image9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7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9.jpg"/><Relationship Id="rId4" Type="http://schemas.openxmlformats.org/officeDocument/2006/relationships/image" Target="../media/image10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5.jpg"/><Relationship Id="rId4" Type="http://schemas.openxmlformats.org/officeDocument/2006/relationships/image" Target="../media/image11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jpg"/><Relationship Id="rId10" Type="http://schemas.openxmlformats.org/officeDocument/2006/relationships/image" Target="../media/image9.jpg"/><Relationship Id="rId13" Type="http://schemas.openxmlformats.org/officeDocument/2006/relationships/image" Target="../media/image13.png"/><Relationship Id="rId1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7.png"/><Relationship Id="rId15" Type="http://schemas.openxmlformats.org/officeDocument/2006/relationships/image" Target="../media/image3.jpg"/><Relationship Id="rId14" Type="http://schemas.openxmlformats.org/officeDocument/2006/relationships/image" Target="../media/image17.jpg"/><Relationship Id="rId17" Type="http://schemas.openxmlformats.org/officeDocument/2006/relationships/image" Target="../media/image12.jpg"/><Relationship Id="rId16" Type="http://schemas.openxmlformats.org/officeDocument/2006/relationships/image" Target="../media/image1.jpg"/><Relationship Id="rId5" Type="http://schemas.openxmlformats.org/officeDocument/2006/relationships/image" Target="../media/image15.png"/><Relationship Id="rId6" Type="http://schemas.openxmlformats.org/officeDocument/2006/relationships/image" Target="../media/image14.png"/><Relationship Id="rId7" Type="http://schemas.openxmlformats.org/officeDocument/2006/relationships/image" Target="../media/image5.png"/><Relationship Id="rId8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13.png"/><Relationship Id="rId6" Type="http://schemas.openxmlformats.org/officeDocument/2006/relationships/image" Target="../media/image118.png"/><Relationship Id="rId7" Type="http://schemas.openxmlformats.org/officeDocument/2006/relationships/image" Target="../media/image121.png"/><Relationship Id="rId8" Type="http://schemas.openxmlformats.org/officeDocument/2006/relationships/image" Target="../media/image11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4.png"/><Relationship Id="rId4" Type="http://schemas.openxmlformats.org/officeDocument/2006/relationships/image" Target="../media/image116.png"/><Relationship Id="rId5" Type="http://schemas.openxmlformats.org/officeDocument/2006/relationships/image" Target="../media/image12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9.png"/><Relationship Id="rId4" Type="http://schemas.openxmlformats.org/officeDocument/2006/relationships/image" Target="../media/image12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7.png"/><Relationship Id="rId4" Type="http://schemas.openxmlformats.org/officeDocument/2006/relationships/image" Target="../media/image120.png"/><Relationship Id="rId5" Type="http://schemas.openxmlformats.org/officeDocument/2006/relationships/image" Target="../media/image122.png"/><Relationship Id="rId6" Type="http://schemas.openxmlformats.org/officeDocument/2006/relationships/image" Target="../media/image12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2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1.png"/><Relationship Id="rId4" Type="http://schemas.openxmlformats.org/officeDocument/2006/relationships/image" Target="../media/image12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3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3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3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4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3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3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4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35.png"/><Relationship Id="rId4" Type="http://schemas.openxmlformats.org/officeDocument/2006/relationships/image" Target="../media/image14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34.png"/><Relationship Id="rId4" Type="http://schemas.openxmlformats.org/officeDocument/2006/relationships/image" Target="../media/image136.png"/><Relationship Id="rId5" Type="http://schemas.openxmlformats.org/officeDocument/2006/relationships/image" Target="../media/image14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45.png"/><Relationship Id="rId4" Type="http://schemas.openxmlformats.org/officeDocument/2006/relationships/image" Target="../media/image14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3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4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42.png"/><Relationship Id="rId4" Type="http://schemas.openxmlformats.org/officeDocument/2006/relationships/image" Target="../media/image144.png"/><Relationship Id="rId9" Type="http://schemas.openxmlformats.org/officeDocument/2006/relationships/image" Target="../media/image151.jpg"/><Relationship Id="rId5" Type="http://schemas.openxmlformats.org/officeDocument/2006/relationships/image" Target="../media/image147.png"/><Relationship Id="rId6" Type="http://schemas.openxmlformats.org/officeDocument/2006/relationships/image" Target="../media/image153.png"/><Relationship Id="rId7" Type="http://schemas.openxmlformats.org/officeDocument/2006/relationships/image" Target="../media/image155.jpg"/><Relationship Id="rId8" Type="http://schemas.openxmlformats.org/officeDocument/2006/relationships/image" Target="../media/image154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50.png"/><Relationship Id="rId4" Type="http://schemas.openxmlformats.org/officeDocument/2006/relationships/image" Target="../media/image15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2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8.jpg"/><Relationship Id="rId5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_PPT_std_newbg-04.jpg" id="82" name="Google Shape;8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 txBox="1"/>
          <p:nvPr>
            <p:ph type="ctrTitle"/>
          </p:nvPr>
        </p:nvSpPr>
        <p:spPr>
          <a:xfrm>
            <a:off x="397565" y="2332384"/>
            <a:ext cx="8060635" cy="15368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9E2AA"/>
              </a:buClr>
              <a:buSzPts val="2800"/>
              <a:buFont typeface="Helvetica Neue"/>
              <a:buNone/>
            </a:pPr>
            <a:br>
              <a:rPr lang="en-US" sz="2800">
                <a:solidFill>
                  <a:srgbClr val="F9E2AA"/>
                </a:solidFill>
              </a:rPr>
            </a:br>
            <a:r>
              <a:rPr lang="en-US" sz="2800">
                <a:solidFill>
                  <a:srgbClr val="F9E2AA"/>
                </a:solidFill>
              </a:rPr>
              <a:t>SoyKB and KBCommons: Enabling data mining, farming and harvesting in the Cloud</a:t>
            </a:r>
            <a:endParaRPr/>
          </a:p>
        </p:txBody>
      </p:sp>
      <p:sp>
        <p:nvSpPr>
          <p:cNvPr id="84" name="Google Shape;84;p13"/>
          <p:cNvSpPr txBox="1"/>
          <p:nvPr/>
        </p:nvSpPr>
        <p:spPr>
          <a:xfrm>
            <a:off x="541682" y="4504266"/>
            <a:ext cx="7772400" cy="2040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450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ahoma"/>
              <a:buNone/>
            </a:pPr>
            <a:r>
              <a:rPr b="1" i="0" lang="en-US" sz="53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Dr. Trupti Joshi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elvetica Neue"/>
              <a:buNone/>
            </a:pPr>
            <a:r>
              <a:t/>
            </a:r>
            <a:endParaRPr b="1" i="0" sz="53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elvetica Neue"/>
              <a:buNone/>
            </a:pPr>
            <a:r>
              <a:t/>
            </a:r>
            <a:endParaRPr b="1" i="0" sz="40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ahoma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Assistant Professor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ahoma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Department of Health Management and Informatics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ahoma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School of Medicine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ahoma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Core Faculty MUIDSI, EECS, IPG, LSC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ahoma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University of Missouri - Columbia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elvetica Neue"/>
              <a:buNone/>
            </a:pPr>
            <a:r>
              <a:t/>
            </a:r>
            <a:endParaRPr b="1" i="0" sz="40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>
            <p:ph type="title"/>
          </p:nvPr>
        </p:nvSpPr>
        <p:spPr>
          <a:xfrm>
            <a:off x="413460" y="459132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The Model Has Changed!</a:t>
            </a:r>
            <a:endParaRPr/>
          </a:p>
        </p:txBody>
      </p:sp>
      <p:sp>
        <p:nvSpPr>
          <p:cNvPr id="180" name="Google Shape;180;p22"/>
          <p:cNvSpPr txBox="1"/>
          <p:nvPr>
            <p:ph idx="1" type="body"/>
          </p:nvPr>
        </p:nvSpPr>
        <p:spPr>
          <a:xfrm>
            <a:off x="458143" y="1973876"/>
            <a:ext cx="8280875" cy="6915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109728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b="1" lang="en-US">
                <a:solidFill>
                  <a:srgbClr val="FF0000"/>
                </a:solidFill>
              </a:rPr>
              <a:t>The Model of Generating/Consuming Data has Changed</a:t>
            </a:r>
            <a:endParaRPr/>
          </a:p>
        </p:txBody>
      </p:sp>
      <p:pic>
        <p:nvPicPr>
          <p:cNvPr descr="Screen shot 2013-01-13 at 5.46.48 PM.png" id="181" name="Google Shape;18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7457" y="3190160"/>
            <a:ext cx="996168" cy="92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7365" y="3190160"/>
            <a:ext cx="889834" cy="88914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/>
        </p:nvSpPr>
        <p:spPr>
          <a:xfrm>
            <a:off x="413461" y="2729902"/>
            <a:ext cx="86340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Old Model: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Few organizations are generating data, all others are consuming data </a:t>
            </a:r>
            <a:endParaRPr/>
          </a:p>
        </p:txBody>
      </p:sp>
      <p:pic>
        <p:nvPicPr>
          <p:cNvPr id="184" name="Google Shape;18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81236" y="3099234"/>
            <a:ext cx="1251853" cy="92956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/>
          <p:nvPr/>
        </p:nvSpPr>
        <p:spPr>
          <a:xfrm>
            <a:off x="3892704" y="3383003"/>
            <a:ext cx="1768562" cy="486678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chemeClr val="accent1"/>
              </a:gs>
              <a:gs pos="100000">
                <a:srgbClr val="C5C5C5"/>
              </a:gs>
            </a:gsLst>
            <a:lin ang="16200000" scaled="0"/>
          </a:gra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22"/>
          <p:cNvGrpSpPr/>
          <p:nvPr/>
        </p:nvGrpSpPr>
        <p:grpSpPr>
          <a:xfrm>
            <a:off x="413460" y="4565868"/>
            <a:ext cx="8882940" cy="1381096"/>
            <a:chOff x="413460" y="4565868"/>
            <a:chExt cx="7717177" cy="1381096"/>
          </a:xfrm>
        </p:grpSpPr>
        <p:pic>
          <p:nvPicPr>
            <p:cNvPr descr="Screen shot 2013-01-13 at 5.50.25 PM.png" id="187" name="Google Shape;187;p2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77468" y="5032760"/>
              <a:ext cx="1317519" cy="9142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22"/>
            <p:cNvSpPr/>
            <p:nvPr/>
          </p:nvSpPr>
          <p:spPr>
            <a:xfrm>
              <a:off x="413460" y="4565868"/>
              <a:ext cx="771717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New Model: </a:t>
              </a: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All of us are generating data, and all of us are consuming data </a:t>
              </a:r>
              <a:endParaRPr/>
            </a:p>
          </p:txBody>
        </p:sp>
        <p:sp>
          <p:nvSpPr>
            <p:cNvPr id="189" name="Google Shape;189;p22"/>
            <p:cNvSpPr/>
            <p:nvPr/>
          </p:nvSpPr>
          <p:spPr>
            <a:xfrm>
              <a:off x="3286751" y="5185359"/>
              <a:ext cx="1768562" cy="486678"/>
            </a:xfrm>
            <a:prstGeom prst="righ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chemeClr val="accent1"/>
                </a:gs>
                <a:gs pos="100000">
                  <a:srgbClr val="C5C5C5"/>
                </a:gs>
              </a:gsLst>
              <a:lin ang="16200000" scaled="0"/>
            </a:gradFill>
            <a:ln cap="flat" cmpd="sng" w="9525">
              <a:solidFill>
                <a:srgbClr val="63636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0" name="Google Shape;190;p2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168455" y="4973409"/>
              <a:ext cx="1251853" cy="9295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Modern Farming </a:t>
            </a:r>
            <a:endParaRPr/>
          </a:p>
        </p:txBody>
      </p:sp>
      <p:pic>
        <p:nvPicPr>
          <p:cNvPr descr="Agriculture crop farm field, vector... - Stock Illustration [71161552] -  PIXTA" id="196" name="Google Shape;196;p23"/>
          <p:cNvPicPr preferRelativeResize="0"/>
          <p:nvPr/>
        </p:nvPicPr>
        <p:blipFill rotWithShape="1">
          <a:blip r:embed="rId3">
            <a:alphaModFix/>
          </a:blip>
          <a:srcRect b="6288" l="0" r="0" t="0"/>
          <a:stretch/>
        </p:blipFill>
        <p:spPr>
          <a:xfrm>
            <a:off x="743607" y="1454253"/>
            <a:ext cx="7656786" cy="4671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Future of Farming - YouTube" id="197" name="Google Shape;19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127" y="1321228"/>
            <a:ext cx="6804588" cy="3827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art Farming: The Future of Agriculture - iot83" id="198" name="Google Shape;19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05352" y="2807794"/>
            <a:ext cx="5186521" cy="345139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 txBox="1"/>
          <p:nvPr/>
        </p:nvSpPr>
        <p:spPr>
          <a:xfrm>
            <a:off x="346841" y="3762703"/>
            <a:ext cx="8450318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Modern day farming and agriculture is as much about data, as it is about digging and harvesting !!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Data Explosion in Agriculture</a:t>
            </a:r>
            <a:endParaRPr/>
          </a:p>
        </p:txBody>
      </p:sp>
      <p:sp>
        <p:nvSpPr>
          <p:cNvPr id="205" name="Google Shape;205;p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There are lots of terms involving data that are being tossed around these days. </a:t>
            </a:r>
            <a:r>
              <a:rPr lang="en-US">
                <a:solidFill>
                  <a:srgbClr val="0000FF"/>
                </a:solidFill>
              </a:rPr>
              <a:t>Data analytics. Data mining. Data harvesting. Data science. Data integration</a:t>
            </a:r>
            <a:r>
              <a:rPr lang="en-US">
                <a:solidFill>
                  <a:schemeClr val="dk1"/>
                </a:solidFill>
              </a:rPr>
              <a:t>……. And that’s just scratching the surface. </a:t>
            </a:r>
            <a:endParaRPr/>
          </a:p>
          <a:p>
            <a:pPr indent="-342900" lvl="0" marL="342900" rtl="0" algn="just">
              <a:spcBef>
                <a:spcPts val="168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US">
                <a:solidFill>
                  <a:srgbClr val="FF0000"/>
                </a:solidFill>
              </a:rPr>
              <a:t>It’s no exaggeration to say that the explosion of data has transformed the world as more information is available for collection and analysis than ever before. </a:t>
            </a:r>
            <a:endParaRPr/>
          </a:p>
          <a:p>
            <a:pPr indent="-342900" lvl="0" marL="342900" rtl="0" algn="just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This has resulted in the development of </a:t>
            </a:r>
            <a:r>
              <a:rPr lang="en-US">
                <a:solidFill>
                  <a:srgbClr val="0000FF"/>
                </a:solidFill>
              </a:rPr>
              <a:t>Data repositories.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Data marts. Data warehouses. Data lakes.……</a:t>
            </a:r>
            <a:r>
              <a:rPr lang="en-US">
                <a:solidFill>
                  <a:schemeClr val="dk1"/>
                </a:solidFill>
              </a:rPr>
              <a:t>And the list goes on!!</a:t>
            </a:r>
            <a:endParaRPr/>
          </a:p>
          <a:p>
            <a:pPr indent="-190500" lvl="0" marL="342900" rtl="0" algn="l">
              <a:spcBef>
                <a:spcPts val="1680"/>
              </a:spcBef>
              <a:spcAft>
                <a:spcPts val="0"/>
              </a:spcAft>
              <a:buClr>
                <a:srgbClr val="4C4C4C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/>
              <a:t>Data Mining, Farming and Harvesting</a:t>
            </a:r>
            <a:endParaRPr/>
          </a:p>
        </p:txBody>
      </p:sp>
      <p:sp>
        <p:nvSpPr>
          <p:cNvPr id="211" name="Google Shape;211;p25"/>
          <p:cNvSpPr txBox="1"/>
          <p:nvPr>
            <p:ph idx="1" type="body"/>
          </p:nvPr>
        </p:nvSpPr>
        <p:spPr>
          <a:xfrm>
            <a:off x="457200" y="1417638"/>
            <a:ext cx="4629807" cy="4708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Char char="•"/>
            </a:pPr>
            <a:r>
              <a:rPr lang="en-US" sz="1800">
                <a:solidFill>
                  <a:srgbClr val="FF3300"/>
                </a:solidFill>
              </a:rPr>
              <a:t>Data mining </a:t>
            </a:r>
            <a:r>
              <a:rPr lang="en-US" sz="1800">
                <a:solidFill>
                  <a:schemeClr val="dk1"/>
                </a:solidFill>
              </a:rPr>
              <a:t>is the process of </a:t>
            </a:r>
            <a:r>
              <a:rPr lang="en-US" sz="1800">
                <a:solidFill>
                  <a:srgbClr val="0000FF"/>
                </a:solidFill>
              </a:rPr>
              <a:t>digging through already generated or collected data sets to find patterns, correlations, and trends</a:t>
            </a:r>
            <a:r>
              <a:rPr lang="en-US" sz="1800">
                <a:solidFill>
                  <a:schemeClr val="dk1"/>
                </a:solidFill>
              </a:rPr>
              <a:t>. Similar to a miner that digs in the earth to find gems. </a:t>
            </a:r>
            <a:endParaRPr/>
          </a:p>
          <a:p>
            <a:pPr indent="-342900" lvl="0" marL="342900" rtl="0" algn="just">
              <a:spcBef>
                <a:spcPts val="1560"/>
              </a:spcBef>
              <a:spcAft>
                <a:spcPts val="0"/>
              </a:spcAft>
              <a:buClr>
                <a:srgbClr val="FF3300"/>
              </a:buClr>
              <a:buSzPts val="1800"/>
              <a:buChar char="•"/>
            </a:pPr>
            <a:r>
              <a:rPr lang="en-US" sz="1800">
                <a:solidFill>
                  <a:srgbClr val="FF3300"/>
                </a:solidFill>
              </a:rPr>
              <a:t>Data farming </a:t>
            </a:r>
            <a:r>
              <a:rPr lang="en-US" sz="1800">
                <a:solidFill>
                  <a:schemeClr val="dk1"/>
                </a:solidFill>
              </a:rPr>
              <a:t>is </a:t>
            </a:r>
            <a:r>
              <a:rPr lang="en-US" sz="1800">
                <a:solidFill>
                  <a:srgbClr val="0000FF"/>
                </a:solidFill>
              </a:rPr>
              <a:t>cultivating and acquiring data specifically for forecasting and modeling. </a:t>
            </a:r>
            <a:endParaRPr/>
          </a:p>
          <a:p>
            <a:pPr indent="-342900" lvl="0" marL="342900" rtl="0" algn="just">
              <a:spcBef>
                <a:spcPts val="1560"/>
              </a:spcBef>
              <a:spcAft>
                <a:spcPts val="0"/>
              </a:spcAft>
              <a:buClr>
                <a:srgbClr val="FF3300"/>
              </a:buClr>
              <a:buSzPts val="1800"/>
              <a:buChar char="•"/>
            </a:pPr>
            <a:r>
              <a:rPr lang="en-US" sz="1800">
                <a:solidFill>
                  <a:srgbClr val="FF3300"/>
                </a:solidFill>
              </a:rPr>
              <a:t>Data harvesting </a:t>
            </a:r>
            <a:r>
              <a:rPr lang="en-US" sz="1800">
                <a:solidFill>
                  <a:schemeClr val="dk1"/>
                </a:solidFill>
              </a:rPr>
              <a:t>is the process that </a:t>
            </a:r>
            <a:r>
              <a:rPr lang="en-US" sz="1800">
                <a:solidFill>
                  <a:srgbClr val="0000FF"/>
                </a:solidFill>
              </a:rPr>
              <a:t>extracts and analyzes data collected from online sources.</a:t>
            </a:r>
            <a:r>
              <a:rPr lang="en-US" sz="1800">
                <a:solidFill>
                  <a:schemeClr val="dk1"/>
                </a:solidFill>
              </a:rPr>
              <a:t> It derives from the agricultural process of harvesting, wherein a good is collected from a renewable resource.</a:t>
            </a:r>
            <a:endParaRPr/>
          </a:p>
          <a:p>
            <a:pPr indent="-228600" lvl="0" marL="342900" rtl="0" algn="just">
              <a:spcBef>
                <a:spcPts val="1560"/>
              </a:spcBef>
              <a:spcAft>
                <a:spcPts val="0"/>
              </a:spcAft>
              <a:buClr>
                <a:srgbClr val="4C4C4C"/>
              </a:buClr>
              <a:buSzPts val="1800"/>
              <a:buNone/>
            </a:pPr>
            <a:r>
              <a:t/>
            </a:r>
            <a:endParaRPr sz="18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Data Mining - FrontenderFrontender" id="212" name="Google Shape;21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1973" y="1417638"/>
            <a:ext cx="3514827" cy="34006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ta-driven agriculture" id="213" name="Google Shape;213;p25"/>
          <p:cNvPicPr preferRelativeResize="0"/>
          <p:nvPr/>
        </p:nvPicPr>
        <p:blipFill rotWithShape="1">
          <a:blip r:embed="rId4">
            <a:alphaModFix/>
          </a:blip>
          <a:srcRect b="16325" l="29007" r="0" t="0"/>
          <a:stretch/>
        </p:blipFill>
        <p:spPr>
          <a:xfrm>
            <a:off x="5092459" y="2560638"/>
            <a:ext cx="3836992" cy="30314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ta Harvesting: All you need to know - Business World | DailyHunt" id="214" name="Google Shape;214;p25"/>
          <p:cNvPicPr preferRelativeResize="0"/>
          <p:nvPr/>
        </p:nvPicPr>
        <p:blipFill rotWithShape="1">
          <a:blip r:embed="rId5">
            <a:alphaModFix/>
          </a:blip>
          <a:srcRect b="0" l="0" r="2400" t="0"/>
          <a:stretch/>
        </p:blipFill>
        <p:spPr>
          <a:xfrm>
            <a:off x="5087008" y="4076355"/>
            <a:ext cx="3836992" cy="2049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BIG Data In Agriculture</a:t>
            </a:r>
            <a:endParaRPr/>
          </a:p>
        </p:txBody>
      </p:sp>
      <p:pic>
        <p:nvPicPr>
          <p:cNvPr descr="Brigherion blog: A closer look at data mining image" id="220" name="Google Shape;22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600200"/>
            <a:ext cx="8145232" cy="416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/>
          <p:nvPr>
            <p:ph idx="4294967295" type="title"/>
          </p:nvPr>
        </p:nvSpPr>
        <p:spPr>
          <a:xfrm>
            <a:off x="541048" y="1857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Enabling Translational Research</a:t>
            </a:r>
            <a:endParaRPr/>
          </a:p>
        </p:txBody>
      </p:sp>
      <p:sp>
        <p:nvSpPr>
          <p:cNvPr id="228" name="Google Shape;228;p27"/>
          <p:cNvSpPr txBox="1"/>
          <p:nvPr>
            <p:ph idx="4294967295" type="body"/>
          </p:nvPr>
        </p:nvSpPr>
        <p:spPr>
          <a:xfrm>
            <a:off x="572548" y="5318998"/>
            <a:ext cx="2341696" cy="92009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1400"/>
              <a:buFont typeface="Arial"/>
              <a:buNone/>
            </a:pPr>
            <a:r>
              <a:rPr b="1"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Data volume: </a:t>
            </a:r>
            <a:r>
              <a:rPr b="1" lang="en-US" sz="14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huge</a:t>
            </a:r>
            <a:endParaRPr/>
          </a:p>
          <a:p>
            <a:pPr indent="-342900" lvl="0" marL="34290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1400"/>
              <a:buFont typeface="Arial"/>
              <a:buNone/>
            </a:pPr>
            <a:r>
              <a:rPr b="1"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Data access: </a:t>
            </a:r>
            <a:r>
              <a:rPr b="1" lang="en-US" sz="14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spread</a:t>
            </a:r>
            <a:endParaRPr/>
          </a:p>
          <a:p>
            <a:pPr indent="-342900" lvl="0" marL="34290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1400"/>
              <a:buNone/>
            </a:pPr>
            <a:r>
              <a:rPr b="1"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Data complexity: </a:t>
            </a:r>
            <a:r>
              <a:rPr b="1" lang="en-US" sz="14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high</a:t>
            </a:r>
            <a:endParaRPr/>
          </a:p>
          <a:p>
            <a:pPr indent="-342900" lvl="0" marL="34290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Helvetica Neue"/>
              <a:buNone/>
            </a:pPr>
            <a:r>
              <a:t/>
            </a:r>
            <a:endParaRPr b="1" sz="160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048" y="1600200"/>
            <a:ext cx="2504475" cy="158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66626" y="1566421"/>
            <a:ext cx="1500852" cy="9066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Administrator\Desktop\pic.JPG" id="231" name="Google Shape;231;p27"/>
          <p:cNvPicPr preferRelativeResize="0"/>
          <p:nvPr/>
        </p:nvPicPr>
        <p:blipFill rotWithShape="1">
          <a:blip r:embed="rId5">
            <a:alphaModFix/>
          </a:blip>
          <a:srcRect b="1387" l="1430" r="1072" t="1213"/>
          <a:stretch/>
        </p:blipFill>
        <p:spPr>
          <a:xfrm>
            <a:off x="4092229" y="1434230"/>
            <a:ext cx="1610579" cy="219307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/>
          <p:nvPr/>
        </p:nvSpPr>
        <p:spPr>
          <a:xfrm flipH="1" rot="10800000">
            <a:off x="3200400" y="2286000"/>
            <a:ext cx="673608" cy="4572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chemeClr val="accent1"/>
              </a:gs>
              <a:gs pos="100000">
                <a:srgbClr val="C5C5C5"/>
              </a:gs>
            </a:gsLst>
            <a:lin ang="16200000" scaled="0"/>
          </a:gra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7"/>
          <p:cNvSpPr/>
          <p:nvPr/>
        </p:nvSpPr>
        <p:spPr>
          <a:xfrm flipH="1" rot="10800000">
            <a:off x="6019800" y="2286000"/>
            <a:ext cx="673608" cy="4572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chemeClr val="accent1"/>
              </a:gs>
              <a:gs pos="100000">
                <a:srgbClr val="C5C5C5"/>
              </a:gs>
            </a:gsLst>
            <a:lin ang="16200000" scaled="0"/>
          </a:gra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7"/>
          <p:cNvSpPr/>
          <p:nvPr/>
        </p:nvSpPr>
        <p:spPr>
          <a:xfrm flipH="1" rot="10800000">
            <a:off x="3049852" y="5497440"/>
            <a:ext cx="616820" cy="45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333FF"/>
          </a:soli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7"/>
          <p:cNvSpPr/>
          <p:nvPr/>
        </p:nvSpPr>
        <p:spPr>
          <a:xfrm flipH="1" rot="10800000">
            <a:off x="6005598" y="5511612"/>
            <a:ext cx="600700" cy="45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333FF"/>
          </a:soli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228600" y="3514568"/>
            <a:ext cx="342900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Genomic-scale Data: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Genome sequence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Transcriptomics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Proteomics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Metabolomics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Genomic Variations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6668283" y="3550032"/>
            <a:ext cx="2196819" cy="14773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Phenotypes: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Plants &amp; Crops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Animals &amp; Pets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Human &amp; Diseases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Microbes &amp; Viruses</a:t>
            </a:r>
            <a:endParaRPr/>
          </a:p>
        </p:txBody>
      </p:sp>
      <p:sp>
        <p:nvSpPr>
          <p:cNvPr id="238" name="Google Shape;238;p27"/>
          <p:cNvSpPr/>
          <p:nvPr/>
        </p:nvSpPr>
        <p:spPr>
          <a:xfrm>
            <a:off x="3657600" y="3519891"/>
            <a:ext cx="304800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Knowledge: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 function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 regulation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Drought resistant gene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Pathway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Networks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p27"/>
          <p:cNvSpPr txBox="1"/>
          <p:nvPr/>
        </p:nvSpPr>
        <p:spPr>
          <a:xfrm>
            <a:off x="3732030" y="5271388"/>
            <a:ext cx="2174267" cy="954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Transform </a:t>
            </a:r>
            <a:r>
              <a:rPr b="1"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r>
              <a:rPr b="1"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into</a:t>
            </a:r>
            <a:r>
              <a:rPr b="1"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Knowledge</a:t>
            </a:r>
            <a:r>
              <a:rPr b="1"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 with </a:t>
            </a:r>
            <a:r>
              <a:rPr b="1"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Informatics Algorithms, Tools &amp; Databases </a:t>
            </a:r>
            <a:endParaRPr/>
          </a:p>
        </p:txBody>
      </p:sp>
      <p:sp>
        <p:nvSpPr>
          <p:cNvPr id="240" name="Google Shape;240;p27"/>
          <p:cNvSpPr txBox="1"/>
          <p:nvPr/>
        </p:nvSpPr>
        <p:spPr>
          <a:xfrm>
            <a:off x="6620500" y="5272539"/>
            <a:ext cx="2244602" cy="9541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Precision Agriculture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Precision Medicine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One Health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Biomarker Discovery</a:t>
            </a:r>
            <a:endParaRPr/>
          </a:p>
        </p:txBody>
      </p:sp>
      <p:pic>
        <p:nvPicPr>
          <p:cNvPr id="241" name="Google Shape;241;p27"/>
          <p:cNvPicPr preferRelativeResize="0"/>
          <p:nvPr/>
        </p:nvPicPr>
        <p:blipFill rotWithShape="1">
          <a:blip r:embed="rId6">
            <a:alphaModFix/>
          </a:blip>
          <a:srcRect b="65037" l="74265" r="371" t="8952"/>
          <a:stretch/>
        </p:blipFill>
        <p:spPr>
          <a:xfrm>
            <a:off x="6855919" y="2519781"/>
            <a:ext cx="1511559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247" name="Google Shape;247;p28"/>
          <p:cNvSpPr txBox="1"/>
          <p:nvPr>
            <p:ph idx="1" type="body"/>
          </p:nvPr>
        </p:nvSpPr>
        <p:spPr>
          <a:xfrm>
            <a:off x="457199" y="1600200"/>
            <a:ext cx="842375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Introduction</a:t>
            </a:r>
            <a:endParaRPr/>
          </a:p>
          <a:p>
            <a:pPr indent="-342900" lvl="0" marL="342900" rtl="0" algn="l">
              <a:spcBef>
                <a:spcPts val="168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US">
                <a:solidFill>
                  <a:srgbClr val="FF0000"/>
                </a:solidFill>
              </a:rPr>
              <a:t>Translational Bioinformatics Tools and Genomic Solutions 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2000"/>
              <a:buChar char="–"/>
            </a:pPr>
            <a:r>
              <a:rPr lang="en-US">
                <a:solidFill>
                  <a:srgbClr val="FF0000"/>
                </a:solidFill>
              </a:rPr>
              <a:t>SoyKB and KBCommons Knowledge Bases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PGen Workflow &amp; SNPViz v2.0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Soybean Allele Catalog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IMPRes Algorithm and Tool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G2PDeep Method</a:t>
            </a:r>
            <a:endParaRPr sz="2100">
              <a:solidFill>
                <a:schemeClr val="dk1"/>
              </a:solidFill>
            </a:endParaRPr>
          </a:p>
          <a:p>
            <a:pPr indent="-158750" lvl="1" marL="742950" rtl="0" algn="l"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/>
          <p:nvPr>
            <p:ph type="title"/>
          </p:nvPr>
        </p:nvSpPr>
        <p:spPr>
          <a:xfrm>
            <a:off x="516121" y="485831"/>
            <a:ext cx="83010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Soybean Knowledge Base (SoyKB)</a:t>
            </a:r>
            <a:endParaRPr/>
          </a:p>
        </p:txBody>
      </p:sp>
      <p:sp>
        <p:nvSpPr>
          <p:cNvPr id="253" name="Google Shape;253;p29"/>
          <p:cNvSpPr txBox="1"/>
          <p:nvPr>
            <p:ph idx="1" type="body"/>
          </p:nvPr>
        </p:nvSpPr>
        <p:spPr>
          <a:xfrm>
            <a:off x="496924" y="1337498"/>
            <a:ext cx="5029200" cy="48664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3" lvl="0" marL="214313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800"/>
              <a:buChar char="•"/>
            </a:pPr>
            <a:r>
              <a:rPr lang="en-US" sz="1800"/>
              <a:t>SoyKB is a </a:t>
            </a:r>
            <a:r>
              <a:rPr lang="en-US" sz="1800">
                <a:solidFill>
                  <a:srgbClr val="FF0000"/>
                </a:solidFill>
              </a:rPr>
              <a:t>comprehensive all-inclusive, “one-stop-shop” web resource</a:t>
            </a:r>
            <a:r>
              <a:rPr lang="en-US" sz="1800"/>
              <a:t> bridging soybean </a:t>
            </a:r>
            <a:r>
              <a:rPr lang="en-US" sz="1800">
                <a:solidFill>
                  <a:srgbClr val="FF0000"/>
                </a:solidFill>
              </a:rPr>
              <a:t>translational genomics and molecular breeding</a:t>
            </a:r>
            <a:endParaRPr/>
          </a:p>
          <a:p>
            <a:pPr indent="-214313" lvl="0" marL="214313" rtl="0" algn="l">
              <a:spcBef>
                <a:spcPts val="1200"/>
              </a:spcBef>
              <a:spcAft>
                <a:spcPts val="0"/>
              </a:spcAft>
              <a:buClr>
                <a:srgbClr val="4C4C4C"/>
              </a:buClr>
              <a:buSzPts val="1800"/>
              <a:buChar char="•"/>
            </a:pPr>
            <a:r>
              <a:rPr lang="en-US" sz="1800"/>
              <a:t>SoyKB provides </a:t>
            </a:r>
            <a:r>
              <a:rPr lang="en-US" sz="1800">
                <a:solidFill>
                  <a:srgbClr val="FF0000"/>
                </a:solidFill>
              </a:rPr>
              <a:t>integration of multi-omics data types </a:t>
            </a:r>
            <a:r>
              <a:rPr lang="en-US" sz="1800"/>
              <a:t>including</a:t>
            </a:r>
            <a:endParaRPr/>
          </a:p>
          <a:p>
            <a:pPr indent="0" lvl="1" marL="457200" rtl="0" algn="l">
              <a:spcBef>
                <a:spcPts val="600"/>
              </a:spcBef>
              <a:spcAft>
                <a:spcPts val="0"/>
              </a:spcAft>
              <a:buClr>
                <a:srgbClr val="4C4C4C"/>
              </a:buClr>
              <a:buSzPts val="1800"/>
              <a:buNone/>
            </a:pPr>
            <a:r>
              <a:rPr lang="en-US" sz="1800"/>
              <a:t>- Epigenomics           - Genomics</a:t>
            </a:r>
            <a:endParaRPr/>
          </a:p>
          <a:p>
            <a:pPr indent="0" lvl="1" marL="457200" rtl="0" algn="l">
              <a:spcBef>
                <a:spcPts val="600"/>
              </a:spcBef>
              <a:spcAft>
                <a:spcPts val="0"/>
              </a:spcAft>
              <a:buClr>
                <a:srgbClr val="4C4C4C"/>
              </a:buClr>
              <a:buSzPts val="1800"/>
              <a:buNone/>
            </a:pPr>
            <a:r>
              <a:rPr lang="en-US" sz="1800"/>
              <a:t>- Transcriptomics       - Proteomics</a:t>
            </a:r>
            <a:endParaRPr/>
          </a:p>
          <a:p>
            <a:pPr indent="0" lvl="1" marL="457200" rtl="0" algn="l">
              <a:spcBef>
                <a:spcPts val="600"/>
              </a:spcBef>
              <a:spcAft>
                <a:spcPts val="0"/>
              </a:spcAft>
              <a:buClr>
                <a:srgbClr val="4C4C4C"/>
              </a:buClr>
              <a:buSzPts val="1800"/>
              <a:buNone/>
            </a:pPr>
            <a:r>
              <a:rPr lang="en-US" sz="1800"/>
              <a:t>- Metabolomics         - Phenomics</a:t>
            </a:r>
            <a:endParaRPr sz="1800"/>
          </a:p>
          <a:p>
            <a:pPr indent="-214313" lvl="0" marL="214313" rtl="0" algn="l">
              <a:spcBef>
                <a:spcPts val="600"/>
              </a:spcBef>
              <a:spcAft>
                <a:spcPts val="0"/>
              </a:spcAft>
              <a:buClr>
                <a:srgbClr val="4C4C4C"/>
              </a:buClr>
              <a:buSzPts val="1800"/>
              <a:buChar char="•"/>
            </a:pPr>
            <a:r>
              <a:rPr lang="en-US" sz="1800"/>
              <a:t>SoyKB provides access </a:t>
            </a:r>
            <a:r>
              <a:rPr lang="en-US" sz="1800">
                <a:solidFill>
                  <a:srgbClr val="FF0000"/>
                </a:solidFill>
              </a:rPr>
              <a:t>to analytics linked to XSEDE HPC and cloud data storage on Cyverse </a:t>
            </a:r>
            <a:endParaRPr/>
          </a:p>
          <a:p>
            <a:pPr indent="-214313" lvl="0" marL="214313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</a:rPr>
              <a:t>Has </a:t>
            </a:r>
            <a:r>
              <a:rPr lang="en-US" sz="1800">
                <a:solidFill>
                  <a:srgbClr val="FF0000"/>
                </a:solidFill>
              </a:rPr>
              <a:t>500+ registered users </a:t>
            </a:r>
            <a:r>
              <a:rPr lang="en-US" sz="1800">
                <a:solidFill>
                  <a:schemeClr val="dk1"/>
                </a:solidFill>
              </a:rPr>
              <a:t>across</a:t>
            </a:r>
            <a:r>
              <a:rPr lang="en-US" sz="1800">
                <a:solidFill>
                  <a:srgbClr val="FF0000"/>
                </a:solidFill>
              </a:rPr>
              <a:t> academic and Industry </a:t>
            </a:r>
            <a:r>
              <a:rPr lang="en-US" sz="1800">
                <a:solidFill>
                  <a:schemeClr val="dk1"/>
                </a:solidFill>
              </a:rPr>
              <a:t>all over the world</a:t>
            </a:r>
            <a:endParaRPr/>
          </a:p>
          <a:p>
            <a:pPr indent="0" lvl="1" marL="457200" rtl="0" algn="l">
              <a:spcBef>
                <a:spcPts val="880"/>
              </a:spcBef>
              <a:spcAft>
                <a:spcPts val="0"/>
              </a:spcAft>
              <a:buClr>
                <a:srgbClr val="4C4C4C"/>
              </a:buClr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254" name="Google Shape;254;p29"/>
          <p:cNvSpPr/>
          <p:nvPr/>
        </p:nvSpPr>
        <p:spPr>
          <a:xfrm>
            <a:off x="6014128" y="4687254"/>
            <a:ext cx="226376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b="1" lang="en-US" sz="20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https://soykb.org</a:t>
            </a:r>
            <a:endParaRPr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9"/>
          <p:cNvSpPr txBox="1"/>
          <p:nvPr/>
        </p:nvSpPr>
        <p:spPr>
          <a:xfrm>
            <a:off x="1906741" y="5921595"/>
            <a:ext cx="5293585" cy="2539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Joshi et al. Plant Genomics Databases 2016; NAR 2014; BMC Genomics 2012.</a:t>
            </a:r>
            <a:endParaRPr/>
          </a:p>
        </p:txBody>
      </p:sp>
      <p:pic>
        <p:nvPicPr>
          <p:cNvPr id="256" name="Google Shape;256;p29"/>
          <p:cNvPicPr preferRelativeResize="0"/>
          <p:nvPr/>
        </p:nvPicPr>
        <p:blipFill rotWithShape="1">
          <a:blip r:embed="rId3">
            <a:alphaModFix/>
          </a:blip>
          <a:srcRect b="82949" l="24236" r="66736" t="8380"/>
          <a:stretch/>
        </p:blipFill>
        <p:spPr>
          <a:xfrm>
            <a:off x="5788514" y="5193684"/>
            <a:ext cx="1390976" cy="572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cyverse.org/sites/default/files/PoweredbyCyverse_LogoSquare_0_0.png" id="257" name="Google Shape;25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24562" y="5308108"/>
            <a:ext cx="857250" cy="85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 rotWithShape="1">
          <a:blip r:embed="rId5">
            <a:alphaModFix/>
          </a:blip>
          <a:srcRect b="5776" l="30301" r="31366" t="9564"/>
          <a:stretch/>
        </p:blipFill>
        <p:spPr>
          <a:xfrm>
            <a:off x="5736411" y="1225985"/>
            <a:ext cx="2787599" cy="3461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0"/>
          <p:cNvPicPr preferRelativeResize="0"/>
          <p:nvPr/>
        </p:nvPicPr>
        <p:blipFill rotWithShape="1">
          <a:blip r:embed="rId3">
            <a:alphaModFix/>
          </a:blip>
          <a:srcRect b="0" l="0" r="0" t="8533"/>
          <a:stretch/>
        </p:blipFill>
        <p:spPr>
          <a:xfrm>
            <a:off x="33696" y="176213"/>
            <a:ext cx="4857750" cy="355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0"/>
          <p:cNvPicPr preferRelativeResize="0"/>
          <p:nvPr/>
        </p:nvPicPr>
        <p:blipFill rotWithShape="1">
          <a:blip r:embed="rId4">
            <a:alphaModFix/>
          </a:blip>
          <a:srcRect b="0" l="0" r="25519" t="5147"/>
          <a:stretch/>
        </p:blipFill>
        <p:spPr>
          <a:xfrm>
            <a:off x="4114800" y="178449"/>
            <a:ext cx="4953000" cy="355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0"/>
          <p:cNvPicPr preferRelativeResize="0"/>
          <p:nvPr/>
        </p:nvPicPr>
        <p:blipFill rotWithShape="1">
          <a:blip r:embed="rId5">
            <a:alphaModFix/>
          </a:blip>
          <a:srcRect b="6250" l="22489" r="23631" t="7083"/>
          <a:stretch/>
        </p:blipFill>
        <p:spPr>
          <a:xfrm>
            <a:off x="5273674" y="3399137"/>
            <a:ext cx="3802672" cy="3438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 rotWithShape="1">
          <a:blip r:embed="rId6">
            <a:alphaModFix/>
          </a:blip>
          <a:srcRect b="0" l="0" r="0" t="7764"/>
          <a:stretch/>
        </p:blipFill>
        <p:spPr>
          <a:xfrm>
            <a:off x="1031553" y="3737987"/>
            <a:ext cx="4172682" cy="312001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0"/>
          <p:cNvSpPr txBox="1"/>
          <p:nvPr/>
        </p:nvSpPr>
        <p:spPr>
          <a:xfrm>
            <a:off x="33696" y="4344381"/>
            <a:ext cx="997857" cy="64633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Useful Tools</a:t>
            </a:r>
            <a:endParaRPr/>
          </a:p>
        </p:txBody>
      </p:sp>
      <p:sp>
        <p:nvSpPr>
          <p:cNvPr id="268" name="Google Shape;268;p30"/>
          <p:cNvSpPr txBox="1"/>
          <p:nvPr/>
        </p:nvSpPr>
        <p:spPr>
          <a:xfrm>
            <a:off x="6840415" y="376668"/>
            <a:ext cx="2114550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Pathway Viewer</a:t>
            </a:r>
            <a:endParaRPr/>
          </a:p>
        </p:txBody>
      </p:sp>
      <p:sp>
        <p:nvSpPr>
          <p:cNvPr id="269" name="Google Shape;269;p30"/>
          <p:cNvSpPr txBox="1"/>
          <p:nvPr/>
        </p:nvSpPr>
        <p:spPr>
          <a:xfrm>
            <a:off x="1196452" y="3820803"/>
            <a:ext cx="3661298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3D Protein Structure Viewer</a:t>
            </a:r>
            <a:endParaRPr/>
          </a:p>
        </p:txBody>
      </p:sp>
      <p:sp>
        <p:nvSpPr>
          <p:cNvPr id="270" name="Google Shape;270;p30"/>
          <p:cNvSpPr txBox="1"/>
          <p:nvPr/>
        </p:nvSpPr>
        <p:spPr>
          <a:xfrm>
            <a:off x="78738" y="376668"/>
            <a:ext cx="3274061" cy="64633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Heatmap and Hierarchical Clustering</a:t>
            </a:r>
            <a:endParaRPr/>
          </a:p>
        </p:txBody>
      </p:sp>
      <p:sp>
        <p:nvSpPr>
          <p:cNvPr id="271" name="Google Shape;271;p30"/>
          <p:cNvSpPr txBox="1"/>
          <p:nvPr/>
        </p:nvSpPr>
        <p:spPr>
          <a:xfrm>
            <a:off x="5867330" y="3952206"/>
            <a:ext cx="2114550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eFP Browser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1"/>
          <p:cNvPicPr preferRelativeResize="0"/>
          <p:nvPr/>
        </p:nvPicPr>
        <p:blipFill rotWithShape="1">
          <a:blip r:embed="rId3">
            <a:alphaModFix/>
          </a:blip>
          <a:srcRect b="0" l="0" r="0" t="5394"/>
          <a:stretch/>
        </p:blipFill>
        <p:spPr>
          <a:xfrm>
            <a:off x="0" y="180870"/>
            <a:ext cx="4191000" cy="317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3800" y="304800"/>
            <a:ext cx="4434308" cy="3547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1"/>
          <p:cNvPicPr preferRelativeResize="0"/>
          <p:nvPr/>
        </p:nvPicPr>
        <p:blipFill rotWithShape="1">
          <a:blip r:embed="rId5">
            <a:alphaModFix/>
          </a:blip>
          <a:srcRect b="0" l="0" r="0" t="5690"/>
          <a:stretch/>
        </p:blipFill>
        <p:spPr>
          <a:xfrm>
            <a:off x="4531547" y="3547068"/>
            <a:ext cx="4267200" cy="3219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5627" y="3481841"/>
            <a:ext cx="4114800" cy="329184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1"/>
          <p:cNvSpPr txBox="1"/>
          <p:nvPr/>
        </p:nvSpPr>
        <p:spPr>
          <a:xfrm>
            <a:off x="8131386" y="1960602"/>
            <a:ext cx="997857" cy="64633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Useful Tools</a:t>
            </a:r>
            <a:endParaRPr/>
          </a:p>
        </p:txBody>
      </p:sp>
      <p:sp>
        <p:nvSpPr>
          <p:cNvPr id="281" name="Google Shape;281;p31"/>
          <p:cNvSpPr txBox="1"/>
          <p:nvPr/>
        </p:nvSpPr>
        <p:spPr>
          <a:xfrm>
            <a:off x="7014693" y="291405"/>
            <a:ext cx="2114550" cy="92333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Differential Expression Suite of Tools</a:t>
            </a:r>
            <a:endParaRPr/>
          </a:p>
        </p:txBody>
      </p:sp>
      <p:sp>
        <p:nvSpPr>
          <p:cNvPr id="282" name="Google Shape;282;p31"/>
          <p:cNvSpPr txBox="1"/>
          <p:nvPr/>
        </p:nvSpPr>
        <p:spPr>
          <a:xfrm>
            <a:off x="85072" y="291405"/>
            <a:ext cx="3145605" cy="64633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Differential Expression Gene Lists</a:t>
            </a:r>
            <a:endParaRPr/>
          </a:p>
        </p:txBody>
      </p:sp>
      <p:sp>
        <p:nvSpPr>
          <p:cNvPr id="283" name="Google Shape;283;p31"/>
          <p:cNvSpPr txBox="1"/>
          <p:nvPr/>
        </p:nvSpPr>
        <p:spPr>
          <a:xfrm>
            <a:off x="4527986" y="325123"/>
            <a:ext cx="2114550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Venn Diagrams</a:t>
            </a:r>
            <a:endParaRPr/>
          </a:p>
        </p:txBody>
      </p:sp>
      <p:sp>
        <p:nvSpPr>
          <p:cNvPr id="284" name="Google Shape;284;p31"/>
          <p:cNvSpPr txBox="1"/>
          <p:nvPr/>
        </p:nvSpPr>
        <p:spPr>
          <a:xfrm>
            <a:off x="6823596" y="3503748"/>
            <a:ext cx="2114550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Volcano Plots</a:t>
            </a:r>
            <a:endParaRPr/>
          </a:p>
        </p:txBody>
      </p:sp>
      <p:sp>
        <p:nvSpPr>
          <p:cNvPr id="285" name="Google Shape;285;p31"/>
          <p:cNvSpPr txBox="1"/>
          <p:nvPr/>
        </p:nvSpPr>
        <p:spPr>
          <a:xfrm>
            <a:off x="-3427" y="3391986"/>
            <a:ext cx="3912995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Function Annotation Pie Charts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90" name="Google Shape;90;p14"/>
          <p:cNvSpPr txBox="1"/>
          <p:nvPr>
            <p:ph idx="1" type="body"/>
          </p:nvPr>
        </p:nvSpPr>
        <p:spPr>
          <a:xfrm>
            <a:off x="457199" y="1600200"/>
            <a:ext cx="842375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US">
                <a:solidFill>
                  <a:srgbClr val="FF0000"/>
                </a:solidFill>
              </a:rPr>
              <a:t>Introduction</a:t>
            </a:r>
            <a:endParaRPr/>
          </a:p>
          <a:p>
            <a:pPr indent="-342900" lvl="0" marL="342900" rtl="0" algn="l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Translational Bioinformatics Tools and Genomic Solutions 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SoyKB and KBCommons Knowledge Bases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PGen Workflow &amp; SNPViz v2.0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Soybean Allele Catalog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IMPRes Algorithm and Tool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G2PDeep Method</a:t>
            </a:r>
            <a:endParaRPr/>
          </a:p>
          <a:p>
            <a:pPr indent="-152400" lvl="1" marL="742950" rtl="0" algn="l">
              <a:spcBef>
                <a:spcPts val="1620"/>
              </a:spcBef>
              <a:spcAft>
                <a:spcPts val="0"/>
              </a:spcAft>
              <a:buClr>
                <a:srgbClr val="4C4C4C"/>
              </a:buClr>
              <a:buSzPts val="2100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-158750" lvl="1" marL="742950" rtl="0" algn="l"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"/>
          <p:cNvSpPr txBox="1"/>
          <p:nvPr>
            <p:ph type="title"/>
          </p:nvPr>
        </p:nvSpPr>
        <p:spPr>
          <a:xfrm>
            <a:off x="457200" y="288349"/>
            <a:ext cx="8229600" cy="1001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Suite of Informatics Tools</a:t>
            </a:r>
            <a:endParaRPr/>
          </a:p>
        </p:txBody>
      </p:sp>
      <p:sp>
        <p:nvSpPr>
          <p:cNvPr id="292" name="Google Shape;292;p3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80"/>
              </a:spcBef>
              <a:spcAft>
                <a:spcPts val="0"/>
              </a:spcAft>
              <a:buClr>
                <a:srgbClr val="4C4C4C"/>
              </a:buClr>
              <a:buSzPts val="2400"/>
              <a:buNone/>
            </a:pPr>
            <a:r>
              <a:t/>
            </a:r>
            <a:endParaRPr b="1"/>
          </a:p>
        </p:txBody>
      </p:sp>
      <p:sp>
        <p:nvSpPr>
          <p:cNvPr id="293" name="Google Shape;293;p32"/>
          <p:cNvSpPr/>
          <p:nvPr/>
        </p:nvSpPr>
        <p:spPr>
          <a:xfrm>
            <a:off x="352695" y="1286589"/>
            <a:ext cx="5694875" cy="4616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21211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 of Analytical and Visualization Tools to become available through KBCommons Framework for all organisms</a:t>
            </a:r>
            <a:endParaRPr/>
          </a:p>
          <a:p>
            <a:pPr indent="0" lvl="1" marL="421211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Protein 3D Structure Viewer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Co-expression analysis for genes/metabolites 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Gene/Metabolite Pathway Viewer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Missouri Genome Browser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Chromosome Visualizer for QTLs and Traits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Motif Prediction and Web Logo Creator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 Families Browser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Phosphorylation data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Differential Expression Analysis for RNA-seq, Proteomics, Metabolomics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eFP gene expression Browser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b="0" i="1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 Silico </a:t>
            </a: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Breeding Program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Heatmap and Hierarchical Clustering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Sequence Similarity and Phylogeny Tool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SNPViz Tool 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Genotype to Phenotype Prediction Tool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NGS Resequencing data browser  </a:t>
            </a:r>
            <a:endParaRPr/>
          </a:p>
          <a:p>
            <a:pPr indent="-457200" lvl="1" marL="87841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Bulk download and upload capacity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32"/>
          <p:cNvPicPr preferRelativeResize="0"/>
          <p:nvPr/>
        </p:nvPicPr>
        <p:blipFill rotWithShape="1">
          <a:blip r:embed="rId3">
            <a:alphaModFix/>
          </a:blip>
          <a:srcRect b="17812" l="33333" r="50648" t="30496"/>
          <a:stretch/>
        </p:blipFill>
        <p:spPr>
          <a:xfrm>
            <a:off x="6047570" y="1289924"/>
            <a:ext cx="2639230" cy="461331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2"/>
          <p:cNvSpPr txBox="1"/>
          <p:nvPr/>
        </p:nvSpPr>
        <p:spPr>
          <a:xfrm>
            <a:off x="5600897" y="5975120"/>
            <a:ext cx="319040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Source and In-house developed tools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/>
          <p:nvPr>
            <p:ph type="title"/>
          </p:nvPr>
        </p:nvSpPr>
        <p:spPr>
          <a:xfrm>
            <a:off x="457200" y="274638"/>
            <a:ext cx="8343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3600"/>
              <a:buFont typeface="Helvetica Neue"/>
              <a:buNone/>
            </a:pPr>
            <a:r>
              <a:rPr lang="en-US" sz="3600"/>
              <a:t>KBCommons Informatics Framework</a:t>
            </a:r>
            <a:endParaRPr/>
          </a:p>
        </p:txBody>
      </p:sp>
      <p:sp>
        <p:nvSpPr>
          <p:cNvPr id="301" name="Google Shape;301;p33"/>
          <p:cNvSpPr txBox="1"/>
          <p:nvPr>
            <p:ph idx="1" type="body"/>
          </p:nvPr>
        </p:nvSpPr>
        <p:spPr>
          <a:xfrm>
            <a:off x="311972" y="1424781"/>
            <a:ext cx="4270753" cy="4899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Knowledge Base Commons (KBCommons) </a:t>
            </a:r>
            <a:r>
              <a:rPr lang="en-US">
                <a:solidFill>
                  <a:srgbClr val="FF0000"/>
                </a:solidFill>
              </a:rPr>
              <a:t>comprehensive framework </a:t>
            </a:r>
            <a:r>
              <a:rPr lang="en-US">
                <a:solidFill>
                  <a:schemeClr val="dk1"/>
                </a:solidFill>
              </a:rPr>
              <a:t>providing </a:t>
            </a:r>
            <a:r>
              <a:rPr lang="en-US">
                <a:solidFill>
                  <a:srgbClr val="FF0000"/>
                </a:solidFill>
              </a:rPr>
              <a:t>web based access </a:t>
            </a:r>
            <a:r>
              <a:rPr lang="en-US">
                <a:solidFill>
                  <a:schemeClr val="dk1"/>
                </a:solidFill>
              </a:rPr>
              <a:t>for </a:t>
            </a:r>
            <a:endParaRPr/>
          </a:p>
          <a:p>
            <a:pPr indent="-285750" lvl="1" marL="742950" rtl="0" algn="l">
              <a:spcBef>
                <a:spcPts val="155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–"/>
            </a:pPr>
            <a:r>
              <a:rPr lang="en-US" sz="2800">
                <a:solidFill>
                  <a:srgbClr val="FF0000"/>
                </a:solidFill>
              </a:rPr>
              <a:t>Storage, management, sharing, analysis, integration </a:t>
            </a:r>
            <a:r>
              <a:rPr lang="en-US" sz="2800">
                <a:solidFill>
                  <a:schemeClr val="dk1"/>
                </a:solidFill>
              </a:rPr>
              <a:t>and </a:t>
            </a:r>
            <a:r>
              <a:rPr lang="en-US" sz="2800">
                <a:solidFill>
                  <a:srgbClr val="FF0000"/>
                </a:solidFill>
              </a:rPr>
              <a:t>visualization</a:t>
            </a:r>
            <a:r>
              <a:rPr lang="en-US" sz="2800">
                <a:solidFill>
                  <a:schemeClr val="dk1"/>
                </a:solidFill>
              </a:rPr>
              <a:t> of genomics </a:t>
            </a:r>
            <a:r>
              <a:rPr lang="en-US" sz="2800">
                <a:solidFill>
                  <a:srgbClr val="FF0000"/>
                </a:solidFill>
              </a:rPr>
              <a:t>and multi-omics data.</a:t>
            </a:r>
            <a:endParaRPr/>
          </a:p>
          <a:p>
            <a:pPr indent="-285750" lvl="1" marL="742950" rtl="0" algn="l">
              <a:spcBef>
                <a:spcPts val="155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–"/>
            </a:pPr>
            <a:r>
              <a:rPr lang="en-US" sz="2800">
                <a:solidFill>
                  <a:srgbClr val="FF0000"/>
                </a:solidFill>
              </a:rPr>
              <a:t>Adopts, expands and customizes our SoyKB </a:t>
            </a:r>
            <a:r>
              <a:rPr lang="en-US" sz="2800">
                <a:solidFill>
                  <a:schemeClr val="dk1"/>
                </a:solidFill>
              </a:rPr>
              <a:t>tools for other model organisms, crops, animals and </a:t>
            </a:r>
            <a:r>
              <a:rPr lang="en-US" sz="2800">
                <a:solidFill>
                  <a:srgbClr val="FF0000"/>
                </a:solidFill>
              </a:rPr>
              <a:t>biomedical diseases</a:t>
            </a:r>
            <a:r>
              <a:rPr lang="en-US" sz="2800">
                <a:solidFill>
                  <a:schemeClr val="dk1"/>
                </a:solidFill>
              </a:rPr>
              <a:t>.</a:t>
            </a:r>
            <a:endParaRPr/>
          </a:p>
          <a:p>
            <a:pPr indent="-285750" lvl="1" marL="742950" rtl="0" algn="l">
              <a:spcBef>
                <a:spcPts val="15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sz="2800">
                <a:solidFill>
                  <a:schemeClr val="dk1"/>
                </a:solidFill>
              </a:rPr>
              <a:t>Provides seamless links to </a:t>
            </a:r>
            <a:r>
              <a:rPr lang="en-US" sz="2800">
                <a:solidFill>
                  <a:srgbClr val="FF0000"/>
                </a:solidFill>
              </a:rPr>
              <a:t>HPC and cloud resources </a:t>
            </a:r>
            <a:r>
              <a:rPr lang="en-US" sz="2800">
                <a:solidFill>
                  <a:schemeClr val="dk1"/>
                </a:solidFill>
              </a:rPr>
              <a:t>and integration of in-house developed suites of </a:t>
            </a:r>
            <a:r>
              <a:rPr lang="en-US" sz="2800">
                <a:solidFill>
                  <a:srgbClr val="FF0000"/>
                </a:solidFill>
              </a:rPr>
              <a:t>graphical visualization tools</a:t>
            </a:r>
            <a:r>
              <a:rPr lang="en-US" sz="2800">
                <a:solidFill>
                  <a:schemeClr val="dk1"/>
                </a:solidFill>
              </a:rPr>
              <a:t>.</a:t>
            </a:r>
            <a:endParaRPr/>
          </a:p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3">
            <a:alphaModFix/>
          </a:blip>
          <a:srcRect b="1530" l="23217" r="23717" t="7492"/>
          <a:stretch/>
        </p:blipFill>
        <p:spPr>
          <a:xfrm>
            <a:off x="4657796" y="1350164"/>
            <a:ext cx="3631766" cy="338440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/>
          <p:nvPr/>
        </p:nvSpPr>
        <p:spPr>
          <a:xfrm>
            <a:off x="5373100" y="5937057"/>
            <a:ext cx="2495621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002854"/>
                </a:solidFill>
                <a:latin typeface="Arial"/>
                <a:ea typeface="Arial"/>
                <a:cs typeface="Arial"/>
                <a:sym typeface="Arial"/>
              </a:rPr>
              <a:t>SoyKB : Soybean Knowledge Base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3"/>
          <p:cNvSpPr txBox="1"/>
          <p:nvPr/>
        </p:nvSpPr>
        <p:spPr>
          <a:xfrm>
            <a:off x="4704611" y="4857805"/>
            <a:ext cx="3584951" cy="1015663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Applicable to various important species including: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&amp; Crops (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Maize, Arabidopsis,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Medicago)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Animal &amp; Pets (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Mouse,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Rat, Dog)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 &amp; Diseases (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Cancer,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Endometriosis)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Microbes &amp; Viruses (</a:t>
            </a: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SARSCov2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/>
          <p:nvPr>
            <p:ph type="title"/>
          </p:nvPr>
        </p:nvSpPr>
        <p:spPr>
          <a:xfrm>
            <a:off x="319609" y="24695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KBCommons Architecture</a:t>
            </a:r>
            <a:endParaRPr/>
          </a:p>
        </p:txBody>
      </p:sp>
      <p:pic>
        <p:nvPicPr>
          <p:cNvPr id="310" name="Google Shape;310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609" y="2750980"/>
            <a:ext cx="8492616" cy="163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7941" y="4482471"/>
            <a:ext cx="1785924" cy="76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4723" y="5125202"/>
            <a:ext cx="1801708" cy="53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05203" y="4516826"/>
            <a:ext cx="1214878" cy="53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66796" y="5741689"/>
            <a:ext cx="1353285" cy="50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35835" y="5192600"/>
            <a:ext cx="973957" cy="47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62770" y="5164548"/>
            <a:ext cx="1160578" cy="40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22325" y="4561136"/>
            <a:ext cx="641468" cy="42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856296" y="4428292"/>
            <a:ext cx="753239" cy="51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577234" y="5121332"/>
            <a:ext cx="1311361" cy="46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457974" y="4649525"/>
            <a:ext cx="1562462" cy="39881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4"/>
          <p:cNvSpPr/>
          <p:nvPr/>
        </p:nvSpPr>
        <p:spPr>
          <a:xfrm>
            <a:off x="401612" y="1248460"/>
            <a:ext cx="841061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1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KBCommons is implemented using </a:t>
            </a:r>
            <a:r>
              <a:rPr b="0" i="0" lang="en-US" sz="2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Laravel-PHP</a:t>
            </a: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framework, </a:t>
            </a:r>
            <a:r>
              <a:rPr b="0" i="0" lang="en-US" sz="2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Javascript, PHP, MySQL </a:t>
            </a: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0" i="0" lang="en-US" sz="2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MongoDB</a:t>
            </a:r>
            <a:r>
              <a:rPr b="0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databases.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 txBox="1"/>
          <p:nvPr>
            <p:ph type="title"/>
          </p:nvPr>
        </p:nvSpPr>
        <p:spPr>
          <a:xfrm>
            <a:off x="289494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KBCommons Architecture</a:t>
            </a:r>
            <a:endParaRPr/>
          </a:p>
        </p:txBody>
      </p:sp>
      <p:pic>
        <p:nvPicPr>
          <p:cNvPr id="327" name="Google Shape;327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718" y="1070264"/>
            <a:ext cx="7968376" cy="503959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5"/>
          <p:cNvSpPr txBox="1"/>
          <p:nvPr/>
        </p:nvSpPr>
        <p:spPr>
          <a:xfrm>
            <a:off x="7912100" y="5626100"/>
            <a:ext cx="4699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(1)</a:t>
            </a:r>
            <a:endParaRPr/>
          </a:p>
        </p:txBody>
      </p:sp>
      <p:sp>
        <p:nvSpPr>
          <p:cNvPr id="329" name="Google Shape;329;p35"/>
          <p:cNvSpPr txBox="1"/>
          <p:nvPr/>
        </p:nvSpPr>
        <p:spPr>
          <a:xfrm>
            <a:off x="8545368" y="2870200"/>
            <a:ext cx="4699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(2)</a:t>
            </a:r>
            <a:endParaRPr/>
          </a:p>
        </p:txBody>
      </p:sp>
      <p:sp>
        <p:nvSpPr>
          <p:cNvPr id="330" name="Google Shape;330;p35"/>
          <p:cNvSpPr txBox="1"/>
          <p:nvPr/>
        </p:nvSpPr>
        <p:spPr>
          <a:xfrm>
            <a:off x="860839" y="4635500"/>
            <a:ext cx="4699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(3)</a:t>
            </a:r>
            <a:endParaRPr/>
          </a:p>
        </p:txBody>
      </p:sp>
      <p:sp>
        <p:nvSpPr>
          <p:cNvPr id="331" name="Google Shape;331;p35"/>
          <p:cNvSpPr txBox="1"/>
          <p:nvPr/>
        </p:nvSpPr>
        <p:spPr>
          <a:xfrm>
            <a:off x="615950" y="1326180"/>
            <a:ext cx="4699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(4)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6"/>
          <p:cNvSpPr txBox="1"/>
          <p:nvPr>
            <p:ph type="title"/>
          </p:nvPr>
        </p:nvSpPr>
        <p:spPr>
          <a:xfrm>
            <a:off x="214744" y="139311"/>
            <a:ext cx="8700655" cy="10158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KBCommons Homepage</a:t>
            </a:r>
            <a:endParaRPr/>
          </a:p>
        </p:txBody>
      </p:sp>
      <p:pic>
        <p:nvPicPr>
          <p:cNvPr id="338" name="Google Shape;338;p36"/>
          <p:cNvPicPr preferRelativeResize="0"/>
          <p:nvPr/>
        </p:nvPicPr>
        <p:blipFill rotWithShape="1">
          <a:blip r:embed="rId3">
            <a:alphaModFix/>
          </a:blip>
          <a:srcRect b="7979" l="22046" r="22841" t="6566"/>
          <a:stretch/>
        </p:blipFill>
        <p:spPr>
          <a:xfrm>
            <a:off x="363682" y="976744"/>
            <a:ext cx="5038051" cy="439401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6"/>
          <p:cNvSpPr/>
          <p:nvPr/>
        </p:nvSpPr>
        <p:spPr>
          <a:xfrm>
            <a:off x="4338715" y="4912522"/>
            <a:ext cx="920003" cy="45823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6"/>
          <p:cNvSpPr/>
          <p:nvPr/>
        </p:nvSpPr>
        <p:spPr>
          <a:xfrm>
            <a:off x="5689936" y="989855"/>
            <a:ext cx="2813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https://kbcommons.org/</a:t>
            </a:r>
            <a:endParaRPr/>
          </a:p>
        </p:txBody>
      </p:sp>
      <p:sp>
        <p:nvSpPr>
          <p:cNvPr id="341" name="Google Shape;341;p36"/>
          <p:cNvSpPr/>
          <p:nvPr/>
        </p:nvSpPr>
        <p:spPr>
          <a:xfrm>
            <a:off x="668867" y="4998905"/>
            <a:ext cx="3183466" cy="371851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6"/>
          <p:cNvSpPr txBox="1"/>
          <p:nvPr/>
        </p:nvSpPr>
        <p:spPr>
          <a:xfrm>
            <a:off x="1479176" y="5654420"/>
            <a:ext cx="1728789" cy="4154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Zeng et al. 2018. BIBM; 2019 BMC Genomics</a:t>
            </a:r>
            <a:endParaRPr/>
          </a:p>
        </p:txBody>
      </p:sp>
      <p:pic>
        <p:nvPicPr>
          <p:cNvPr id="343" name="Google Shape;343;p36"/>
          <p:cNvPicPr preferRelativeResize="0"/>
          <p:nvPr/>
        </p:nvPicPr>
        <p:blipFill rotWithShape="1">
          <a:blip r:embed="rId4">
            <a:alphaModFix/>
          </a:blip>
          <a:srcRect b="5619" l="17658" r="67928" t="13084"/>
          <a:stretch/>
        </p:blipFill>
        <p:spPr>
          <a:xfrm>
            <a:off x="5401733" y="1365339"/>
            <a:ext cx="3073400" cy="4875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KBCommons – Key Features</a:t>
            </a:r>
            <a:endParaRPr/>
          </a:p>
        </p:txBody>
      </p:sp>
      <p:sp>
        <p:nvSpPr>
          <p:cNvPr id="349" name="Google Shape;349;p3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KBCommons supports </a:t>
            </a:r>
            <a:r>
              <a:rPr lang="en-US">
                <a:solidFill>
                  <a:srgbClr val="FF0000"/>
                </a:solidFill>
              </a:rPr>
              <a:t>creation of new KB, contributing multiomics data to KB, adding new genome version to established KBs and browsing KB</a:t>
            </a:r>
            <a:endParaRPr/>
          </a:p>
          <a:p>
            <a:pPr indent="-190500" lvl="0" marL="342900" rtl="0" algn="l">
              <a:spcBef>
                <a:spcPts val="1680"/>
              </a:spcBef>
              <a:spcAft>
                <a:spcPts val="0"/>
              </a:spcAft>
              <a:buClr>
                <a:srgbClr val="4C4C4C"/>
              </a:buClr>
              <a:buSzPts val="24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-190500" lvl="0" marL="342900" rtl="0" algn="l">
              <a:spcBef>
                <a:spcPts val="1680"/>
              </a:spcBef>
              <a:spcAft>
                <a:spcPts val="0"/>
              </a:spcAft>
              <a:buClr>
                <a:srgbClr val="4C4C4C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342900" rtl="0" algn="l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Provides a </a:t>
            </a:r>
            <a:r>
              <a:rPr lang="en-US">
                <a:solidFill>
                  <a:srgbClr val="FF0000"/>
                </a:solidFill>
              </a:rPr>
              <a:t>universal framework for all organisms</a:t>
            </a:r>
            <a:endParaRPr/>
          </a:p>
          <a:p>
            <a:pPr indent="-190500" lvl="0" marL="342900" rtl="0" algn="l">
              <a:spcBef>
                <a:spcPts val="1680"/>
              </a:spcBef>
              <a:spcAft>
                <a:spcPts val="0"/>
              </a:spcAft>
              <a:buClr>
                <a:srgbClr val="4C4C4C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90500" lvl="0" marL="342900" rtl="0" algn="l">
              <a:spcBef>
                <a:spcPts val="1680"/>
              </a:spcBef>
              <a:spcAft>
                <a:spcPts val="0"/>
              </a:spcAft>
              <a:buClr>
                <a:srgbClr val="4C4C4C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350" name="Google Shape;350;p37"/>
          <p:cNvPicPr preferRelativeResize="0"/>
          <p:nvPr/>
        </p:nvPicPr>
        <p:blipFill rotWithShape="1">
          <a:blip r:embed="rId3">
            <a:alphaModFix/>
          </a:blip>
          <a:srcRect b="33518" l="27292" r="38021" t="60540"/>
          <a:stretch/>
        </p:blipFill>
        <p:spPr>
          <a:xfrm>
            <a:off x="898400" y="2902055"/>
            <a:ext cx="7534732" cy="70143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7"/>
          <p:cNvSpPr/>
          <p:nvPr/>
        </p:nvSpPr>
        <p:spPr>
          <a:xfrm>
            <a:off x="898400" y="2905224"/>
            <a:ext cx="7534732" cy="698263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7"/>
          <p:cNvSpPr txBox="1"/>
          <p:nvPr/>
        </p:nvSpPr>
        <p:spPr>
          <a:xfrm>
            <a:off x="1608512" y="4572832"/>
            <a:ext cx="5786201" cy="1477328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Available for various important species including: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-"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Plant &amp; Crops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(Maize, Arabidopsis, Medicago)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-"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Animal &amp; Pets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(Mouse, Rat, Dog, Worm)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-"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Human &amp; Diseases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(Cancer, Endometriosis)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-"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Microbes &amp; Viruses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(HIV, B. japonicum, SARSCov2)</a:t>
            </a:r>
            <a:endParaRPr/>
          </a:p>
        </p:txBody>
      </p:sp>
      <p:sp>
        <p:nvSpPr>
          <p:cNvPr id="353" name="Google Shape;353;p37"/>
          <p:cNvSpPr/>
          <p:nvPr/>
        </p:nvSpPr>
        <p:spPr>
          <a:xfrm>
            <a:off x="8430575" y="3000349"/>
            <a:ext cx="383059" cy="43660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C000"/>
          </a:soli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KBCommons – Create New KB</a:t>
            </a:r>
            <a:endParaRPr/>
          </a:p>
        </p:txBody>
      </p:sp>
      <p:sp>
        <p:nvSpPr>
          <p:cNvPr id="360" name="Google Shape;360;p38"/>
          <p:cNvSpPr/>
          <p:nvPr/>
        </p:nvSpPr>
        <p:spPr>
          <a:xfrm>
            <a:off x="307570" y="1417638"/>
            <a:ext cx="4396632" cy="335265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8"/>
          <p:cNvSpPr/>
          <p:nvPr/>
        </p:nvSpPr>
        <p:spPr>
          <a:xfrm>
            <a:off x="2017162" y="3906882"/>
            <a:ext cx="426678" cy="45823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8"/>
          <p:cNvSpPr txBox="1"/>
          <p:nvPr/>
        </p:nvSpPr>
        <p:spPr>
          <a:xfrm>
            <a:off x="247678" y="5036666"/>
            <a:ext cx="30059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Fill organism and version</a:t>
            </a:r>
            <a:endParaRPr/>
          </a:p>
        </p:txBody>
      </p:sp>
      <p:cxnSp>
        <p:nvCxnSpPr>
          <p:cNvPr id="363" name="Google Shape;363;p38"/>
          <p:cNvCxnSpPr/>
          <p:nvPr/>
        </p:nvCxnSpPr>
        <p:spPr>
          <a:xfrm>
            <a:off x="435271" y="5405998"/>
            <a:ext cx="684300" cy="369300"/>
          </a:xfrm>
          <a:prstGeom prst="bentConnector3">
            <a:avLst>
              <a:gd fmla="val 49999" name="adj1"/>
            </a:avLst>
          </a:prstGeom>
          <a:noFill/>
          <a:ln cap="flat" cmpd="sng" w="57150">
            <a:solidFill>
              <a:srgbClr val="5F497A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364" name="Google Shape;364;p38"/>
          <p:cNvSpPr/>
          <p:nvPr/>
        </p:nvSpPr>
        <p:spPr>
          <a:xfrm>
            <a:off x="2603299" y="1838586"/>
            <a:ext cx="4012716" cy="324415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-2703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8"/>
          <p:cNvSpPr/>
          <p:nvPr/>
        </p:nvSpPr>
        <p:spPr>
          <a:xfrm>
            <a:off x="4272830" y="2342366"/>
            <a:ext cx="3255312" cy="368834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38"/>
          <p:cNvSpPr/>
          <p:nvPr/>
        </p:nvSpPr>
        <p:spPr>
          <a:xfrm>
            <a:off x="3749537" y="4026782"/>
            <a:ext cx="426678" cy="45823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8"/>
          <p:cNvSpPr/>
          <p:nvPr/>
        </p:nvSpPr>
        <p:spPr>
          <a:xfrm>
            <a:off x="5575711" y="3831393"/>
            <a:ext cx="3368510" cy="2410546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8"/>
          <p:cNvSpPr/>
          <p:nvPr/>
        </p:nvSpPr>
        <p:spPr>
          <a:xfrm>
            <a:off x="5088175" y="5127184"/>
            <a:ext cx="426678" cy="45823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8"/>
          <p:cNvSpPr txBox="1"/>
          <p:nvPr/>
        </p:nvSpPr>
        <p:spPr>
          <a:xfrm>
            <a:off x="1119560" y="5545764"/>
            <a:ext cx="2967479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Upload six essential files</a:t>
            </a:r>
            <a:endParaRPr/>
          </a:p>
        </p:txBody>
      </p:sp>
      <p:sp>
        <p:nvSpPr>
          <p:cNvPr id="370" name="Google Shape;370;p38"/>
          <p:cNvSpPr txBox="1"/>
          <p:nvPr/>
        </p:nvSpPr>
        <p:spPr>
          <a:xfrm>
            <a:off x="2292401" y="5917051"/>
            <a:ext cx="43524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Browse KB or Upload Multiomics Data</a:t>
            </a:r>
            <a:endParaRPr/>
          </a:p>
        </p:txBody>
      </p:sp>
      <p:cxnSp>
        <p:nvCxnSpPr>
          <p:cNvPr id="371" name="Google Shape;371;p38"/>
          <p:cNvCxnSpPr/>
          <p:nvPr/>
        </p:nvCxnSpPr>
        <p:spPr>
          <a:xfrm>
            <a:off x="1591171" y="5918858"/>
            <a:ext cx="639300" cy="260700"/>
          </a:xfrm>
          <a:prstGeom prst="bentConnector3">
            <a:avLst>
              <a:gd fmla="val 50002" name="adj1"/>
            </a:avLst>
          </a:prstGeom>
          <a:noFill/>
          <a:ln cap="flat" cmpd="sng" w="57150">
            <a:solidFill>
              <a:srgbClr val="5F497A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9"/>
          <p:cNvSpPr/>
          <p:nvPr/>
        </p:nvSpPr>
        <p:spPr>
          <a:xfrm>
            <a:off x="307569" y="1417638"/>
            <a:ext cx="4878205" cy="362535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9"/>
          <p:cNvSpPr/>
          <p:nvPr/>
        </p:nvSpPr>
        <p:spPr>
          <a:xfrm>
            <a:off x="3392034" y="2059668"/>
            <a:ext cx="4350624" cy="378942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KBCommons – Contribute to KB</a:t>
            </a:r>
            <a:endParaRPr/>
          </a:p>
        </p:txBody>
      </p:sp>
      <p:sp>
        <p:nvSpPr>
          <p:cNvPr id="379" name="Google Shape;379;p39"/>
          <p:cNvSpPr/>
          <p:nvPr/>
        </p:nvSpPr>
        <p:spPr>
          <a:xfrm>
            <a:off x="1925788" y="4265723"/>
            <a:ext cx="426678" cy="45823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9"/>
          <p:cNvSpPr/>
          <p:nvPr/>
        </p:nvSpPr>
        <p:spPr>
          <a:xfrm>
            <a:off x="4788234" y="4987807"/>
            <a:ext cx="426678" cy="45823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9"/>
          <p:cNvSpPr txBox="1"/>
          <p:nvPr/>
        </p:nvSpPr>
        <p:spPr>
          <a:xfrm>
            <a:off x="320033" y="5096856"/>
            <a:ext cx="30059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Fill organism and version</a:t>
            </a:r>
            <a:endParaRPr/>
          </a:p>
        </p:txBody>
      </p:sp>
      <p:sp>
        <p:nvSpPr>
          <p:cNvPr id="382" name="Google Shape;382;p39"/>
          <p:cNvSpPr txBox="1"/>
          <p:nvPr/>
        </p:nvSpPr>
        <p:spPr>
          <a:xfrm>
            <a:off x="886220" y="5573131"/>
            <a:ext cx="2505814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Upload OMICS data</a:t>
            </a:r>
            <a:endParaRPr/>
          </a:p>
        </p:txBody>
      </p:sp>
      <p:sp>
        <p:nvSpPr>
          <p:cNvPr id="383" name="Google Shape;383;p39"/>
          <p:cNvSpPr txBox="1"/>
          <p:nvPr/>
        </p:nvSpPr>
        <p:spPr>
          <a:xfrm>
            <a:off x="3514288" y="5902870"/>
            <a:ext cx="17107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Data Submit</a:t>
            </a:r>
            <a:endParaRPr/>
          </a:p>
        </p:txBody>
      </p:sp>
      <p:sp>
        <p:nvSpPr>
          <p:cNvPr id="384" name="Google Shape;384;p39"/>
          <p:cNvSpPr/>
          <p:nvPr/>
        </p:nvSpPr>
        <p:spPr>
          <a:xfrm>
            <a:off x="5701671" y="2671801"/>
            <a:ext cx="3173019" cy="357087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-38289" t="1239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5" name="Google Shape;385;p39"/>
          <p:cNvCxnSpPr/>
          <p:nvPr/>
        </p:nvCxnSpPr>
        <p:spPr>
          <a:xfrm>
            <a:off x="266008" y="5446041"/>
            <a:ext cx="684300" cy="369300"/>
          </a:xfrm>
          <a:prstGeom prst="bentConnector3">
            <a:avLst>
              <a:gd fmla="val 49999" name="adj1"/>
            </a:avLst>
          </a:prstGeom>
          <a:noFill/>
          <a:ln cap="flat" cmpd="sng" w="57150">
            <a:solidFill>
              <a:srgbClr val="5F497A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86" name="Google Shape;386;p39"/>
          <p:cNvCxnSpPr/>
          <p:nvPr/>
        </p:nvCxnSpPr>
        <p:spPr>
          <a:xfrm>
            <a:off x="2686654" y="5932172"/>
            <a:ext cx="639300" cy="260700"/>
          </a:xfrm>
          <a:prstGeom prst="bentConnector3">
            <a:avLst>
              <a:gd fmla="val 50002" name="adj1"/>
            </a:avLst>
          </a:prstGeom>
          <a:noFill/>
          <a:ln cap="flat" cmpd="sng" w="57150">
            <a:solidFill>
              <a:srgbClr val="5F497A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"/>
          <p:cNvSpPr txBox="1"/>
          <p:nvPr>
            <p:ph type="title"/>
          </p:nvPr>
        </p:nvSpPr>
        <p:spPr>
          <a:xfrm>
            <a:off x="236566" y="249237"/>
            <a:ext cx="878043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/>
              <a:t>KBCommons – Add New Genome Version</a:t>
            </a:r>
            <a:endParaRPr/>
          </a:p>
        </p:txBody>
      </p:sp>
      <p:sp>
        <p:nvSpPr>
          <p:cNvPr id="392" name="Google Shape;392;p40"/>
          <p:cNvSpPr/>
          <p:nvPr/>
        </p:nvSpPr>
        <p:spPr>
          <a:xfrm>
            <a:off x="519344" y="1417639"/>
            <a:ext cx="5950036" cy="340483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40"/>
          <p:cNvSpPr txBox="1"/>
          <p:nvPr/>
        </p:nvSpPr>
        <p:spPr>
          <a:xfrm>
            <a:off x="772375" y="4996144"/>
            <a:ext cx="52728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Guides through next steps to upload files similar to the “Creation of New KB”</a:t>
            </a:r>
            <a:endParaRPr/>
          </a:p>
        </p:txBody>
      </p:sp>
      <p:pic>
        <p:nvPicPr>
          <p:cNvPr id="394" name="Google Shape;394;p4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4498" y="3620139"/>
            <a:ext cx="2090466" cy="76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0637" y="2601737"/>
            <a:ext cx="2090466" cy="57925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0"/>
          <p:cNvSpPr txBox="1"/>
          <p:nvPr/>
        </p:nvSpPr>
        <p:spPr>
          <a:xfrm>
            <a:off x="6630637" y="1825324"/>
            <a:ext cx="22149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Preferred Data Sources</a:t>
            </a:r>
            <a:endParaRPr b="1"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0"/>
          <p:cNvSpPr txBox="1"/>
          <p:nvPr/>
        </p:nvSpPr>
        <p:spPr>
          <a:xfrm>
            <a:off x="6506134" y="3180993"/>
            <a:ext cx="22149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Plants</a:t>
            </a:r>
            <a:endParaRPr/>
          </a:p>
        </p:txBody>
      </p:sp>
      <p:sp>
        <p:nvSpPr>
          <p:cNvPr id="398" name="Google Shape;398;p40"/>
          <p:cNvSpPr txBox="1"/>
          <p:nvPr/>
        </p:nvSpPr>
        <p:spPr>
          <a:xfrm>
            <a:off x="6592246" y="4453139"/>
            <a:ext cx="221496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Other Organisms</a:t>
            </a:r>
            <a:endParaRPr/>
          </a:p>
        </p:txBody>
      </p:sp>
      <p:sp>
        <p:nvSpPr>
          <p:cNvPr id="399" name="Google Shape;399;p40"/>
          <p:cNvSpPr txBox="1"/>
          <p:nvPr/>
        </p:nvSpPr>
        <p:spPr>
          <a:xfrm>
            <a:off x="6568385" y="5282663"/>
            <a:ext cx="221496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Standardized Formats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KBCommons – Browse KB</a:t>
            </a:r>
            <a:endParaRPr/>
          </a:p>
        </p:txBody>
      </p:sp>
      <p:pic>
        <p:nvPicPr>
          <p:cNvPr id="405" name="Google Shape;405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0188" l="22549" r="65144" t="23817"/>
          <a:stretch/>
        </p:blipFill>
        <p:spPr>
          <a:xfrm>
            <a:off x="247649" y="3858917"/>
            <a:ext cx="1288619" cy="94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1"/>
          <p:cNvPicPr preferRelativeResize="0"/>
          <p:nvPr/>
        </p:nvPicPr>
        <p:blipFill rotWithShape="1">
          <a:blip r:embed="rId4">
            <a:alphaModFix/>
          </a:blip>
          <a:srcRect b="51823" l="32869" r="48828" t="23958"/>
          <a:stretch/>
        </p:blipFill>
        <p:spPr>
          <a:xfrm>
            <a:off x="1574369" y="3838575"/>
            <a:ext cx="238125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1"/>
          <p:cNvPicPr preferRelativeResize="0"/>
          <p:nvPr/>
        </p:nvPicPr>
        <p:blipFill rotWithShape="1">
          <a:blip r:embed="rId5">
            <a:alphaModFix/>
          </a:blip>
          <a:srcRect b="61457" l="53220" r="31845" t="23698"/>
          <a:stretch/>
        </p:blipFill>
        <p:spPr>
          <a:xfrm>
            <a:off x="6896099" y="3838575"/>
            <a:ext cx="1943101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1"/>
          <p:cNvPicPr preferRelativeResize="0"/>
          <p:nvPr/>
        </p:nvPicPr>
        <p:blipFill rotWithShape="1">
          <a:blip r:embed="rId6">
            <a:alphaModFix/>
          </a:blip>
          <a:srcRect b="39843" l="43265" r="29941" t="23031"/>
          <a:stretch/>
        </p:blipFill>
        <p:spPr>
          <a:xfrm>
            <a:off x="3955619" y="3830937"/>
            <a:ext cx="2940480" cy="229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1"/>
          <p:cNvPicPr preferRelativeResize="0"/>
          <p:nvPr/>
        </p:nvPicPr>
        <p:blipFill rotWithShape="1">
          <a:blip r:embed="rId7">
            <a:alphaModFix/>
          </a:blip>
          <a:srcRect b="70828" l="70263" r="20982" t="23411"/>
          <a:stretch/>
        </p:blipFill>
        <p:spPr>
          <a:xfrm>
            <a:off x="3003119" y="3858917"/>
            <a:ext cx="952500" cy="305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1"/>
          <p:cNvPicPr preferRelativeResize="0"/>
          <p:nvPr/>
        </p:nvPicPr>
        <p:blipFill rotWithShape="1">
          <a:blip r:embed="rId8">
            <a:alphaModFix/>
          </a:blip>
          <a:srcRect b="70828" l="70263" r="20982" t="23411"/>
          <a:stretch/>
        </p:blipFill>
        <p:spPr>
          <a:xfrm>
            <a:off x="5105399" y="3887029"/>
            <a:ext cx="1790699" cy="27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1"/>
          <p:cNvPicPr preferRelativeResize="0"/>
          <p:nvPr/>
        </p:nvPicPr>
        <p:blipFill rotWithShape="1">
          <a:blip r:embed="rId9">
            <a:alphaModFix/>
          </a:blip>
          <a:srcRect b="70828" l="70263" r="20982" t="23411"/>
          <a:stretch/>
        </p:blipFill>
        <p:spPr>
          <a:xfrm>
            <a:off x="8229600" y="3858918"/>
            <a:ext cx="60960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1"/>
          <p:cNvPicPr preferRelativeResize="0"/>
          <p:nvPr/>
        </p:nvPicPr>
        <p:blipFill rotWithShape="1">
          <a:blip r:embed="rId10">
            <a:alphaModFix/>
          </a:blip>
          <a:srcRect b="68183" l="24907" r="26297" t="6362"/>
          <a:stretch/>
        </p:blipFill>
        <p:spPr>
          <a:xfrm>
            <a:off x="670551" y="1249861"/>
            <a:ext cx="7688963" cy="224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1"/>
          <p:cNvPicPr preferRelativeResize="0"/>
          <p:nvPr/>
        </p:nvPicPr>
        <p:blipFill rotWithShape="1">
          <a:blip r:embed="rId11">
            <a:alphaModFix/>
          </a:blip>
          <a:srcRect b="79002" l="41759" r="52958" t="18265"/>
          <a:stretch/>
        </p:blipFill>
        <p:spPr>
          <a:xfrm>
            <a:off x="3406941" y="2320395"/>
            <a:ext cx="1008305" cy="29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12">
            <a:alphaModFix/>
          </a:blip>
          <a:srcRect b="70331" l="48982" r="41759" t="18429"/>
          <a:stretch/>
        </p:blipFill>
        <p:spPr>
          <a:xfrm>
            <a:off x="4579192" y="2337328"/>
            <a:ext cx="1415208" cy="96234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1"/>
          <p:cNvSpPr/>
          <p:nvPr/>
        </p:nvSpPr>
        <p:spPr>
          <a:xfrm>
            <a:off x="7332133" y="1417638"/>
            <a:ext cx="677334" cy="428095"/>
          </a:xfrm>
          <a:prstGeom prst="ellipse">
            <a:avLst/>
          </a:prstGeom>
          <a:noFill/>
          <a:ln cap="flat" cmpd="sng" w="127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41"/>
          <p:cNvSpPr/>
          <p:nvPr/>
        </p:nvSpPr>
        <p:spPr>
          <a:xfrm>
            <a:off x="237693" y="3822703"/>
            <a:ext cx="8601507" cy="341843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/>
              <a:t>Next Generation Sequencing (NGS)</a:t>
            </a:r>
            <a:endParaRPr/>
          </a:p>
        </p:txBody>
      </p:sp>
      <p:sp>
        <p:nvSpPr>
          <p:cNvPr id="96" name="Google Shape;96;p15"/>
          <p:cNvSpPr txBox="1"/>
          <p:nvPr>
            <p:ph idx="1" type="body"/>
          </p:nvPr>
        </p:nvSpPr>
        <p:spPr>
          <a:xfrm>
            <a:off x="484627" y="1438420"/>
            <a:ext cx="820217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2400"/>
              <a:buChar char="•"/>
            </a:pPr>
            <a:r>
              <a:rPr lang="en-US"/>
              <a:t>NGS technology has </a:t>
            </a:r>
            <a:r>
              <a:rPr lang="en-US">
                <a:solidFill>
                  <a:srgbClr val="FF0000"/>
                </a:solidFill>
              </a:rPr>
              <a:t>transformed research </a:t>
            </a:r>
            <a:r>
              <a:rPr lang="en-US"/>
              <a:t>conducted at molecular levels, making it feasible to perform </a:t>
            </a:r>
            <a:r>
              <a:rPr lang="en-US">
                <a:solidFill>
                  <a:srgbClr val="FF0000"/>
                </a:solidFill>
              </a:rPr>
              <a:t>whole genome scale multiomics studies</a:t>
            </a:r>
            <a:r>
              <a:rPr lang="en-US"/>
              <a:t>.</a:t>
            </a:r>
            <a:endParaRPr/>
          </a:p>
          <a:p>
            <a:pPr indent="-342900" lvl="0" marL="342900" rtl="0" algn="l">
              <a:spcBef>
                <a:spcPts val="1680"/>
              </a:spcBef>
              <a:spcAft>
                <a:spcPts val="0"/>
              </a:spcAft>
              <a:buClr>
                <a:srgbClr val="4C4C4C"/>
              </a:buClr>
              <a:buSzPts val="2400"/>
              <a:buChar char="•"/>
            </a:pPr>
            <a:r>
              <a:rPr lang="en-US"/>
              <a:t>NGS sequencing decreasing costs have and will continue to generate </a:t>
            </a:r>
            <a:r>
              <a:rPr lang="en-US">
                <a:solidFill>
                  <a:srgbClr val="FF0000"/>
                </a:solidFill>
              </a:rPr>
              <a:t>plethora of data for research and applications</a:t>
            </a:r>
            <a:r>
              <a:rPr lang="en-US"/>
              <a:t>.</a:t>
            </a:r>
            <a:endParaRPr/>
          </a:p>
        </p:txBody>
      </p:sp>
      <p:pic>
        <p:nvPicPr>
          <p:cNvPr descr="Image result for ngs data 2025" id="97" name="Google Shape;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0205" y="3593805"/>
            <a:ext cx="4831594" cy="2583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7971" y="965946"/>
            <a:ext cx="3585909" cy="5302144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2"/>
          <p:cNvSpPr txBox="1"/>
          <p:nvPr>
            <p:ph type="title"/>
          </p:nvPr>
        </p:nvSpPr>
        <p:spPr>
          <a:xfrm>
            <a:off x="384356" y="3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/>
              <a:t>KBCommons – Browse KB Analytics</a:t>
            </a:r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578" y="965946"/>
            <a:ext cx="3798695" cy="520930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2"/>
          <p:cNvSpPr/>
          <p:nvPr/>
        </p:nvSpPr>
        <p:spPr>
          <a:xfrm>
            <a:off x="1230637" y="5833828"/>
            <a:ext cx="2206694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RNASeq Workflow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42"/>
          <p:cNvSpPr/>
          <p:nvPr/>
        </p:nvSpPr>
        <p:spPr>
          <a:xfrm>
            <a:off x="5503288" y="5837422"/>
            <a:ext cx="1886094" cy="36933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PGen Workflow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4176" y="3024554"/>
            <a:ext cx="3519218" cy="2472814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3"/>
          <p:cNvSpPr txBox="1"/>
          <p:nvPr>
            <p:ph idx="1" type="body"/>
          </p:nvPr>
        </p:nvSpPr>
        <p:spPr>
          <a:xfrm>
            <a:off x="685624" y="2010118"/>
            <a:ext cx="8001176" cy="38690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rmAutofit fontScale="85000" lnSpcReduction="20000"/>
          </a:bodyPr>
          <a:lstStyle/>
          <a:p>
            <a:pPr indent="-342900" lvl="0" marL="342900" rtl="0" algn="l">
              <a:spcBef>
                <a:spcPts val="408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>
                <a:solidFill>
                  <a:srgbClr val="FF0000"/>
                </a:solidFill>
              </a:rPr>
              <a:t>OntimeURB in KBCommons </a:t>
            </a:r>
            <a:r>
              <a:rPr lang="en-US">
                <a:solidFill>
                  <a:schemeClr val="dk1"/>
                </a:solidFill>
              </a:rPr>
              <a:t>allows </a:t>
            </a:r>
            <a:r>
              <a:rPr lang="en-US">
                <a:solidFill>
                  <a:srgbClr val="FF0000"/>
                </a:solidFill>
              </a:rPr>
              <a:t>automated suggestions and customization of cloud computational resources </a:t>
            </a:r>
            <a:r>
              <a:rPr lang="en-US" sz="2400">
                <a:solidFill>
                  <a:srgbClr val="FF0000"/>
                </a:solidFill>
              </a:rPr>
              <a:t>factoring in user preferences of Security, Performance, Agility and Cost </a:t>
            </a:r>
            <a:r>
              <a:rPr lang="en-US">
                <a:solidFill>
                  <a:schemeClr val="dk1"/>
                </a:solidFill>
              </a:rPr>
              <a:t>based on the scale and type of selected analytics workflows</a:t>
            </a:r>
            <a:endParaRPr/>
          </a:p>
          <a:p>
            <a:pPr indent="-214312" lvl="1" marL="614363" rtl="0" algn="l">
              <a:lnSpc>
                <a:spcPct val="80000"/>
              </a:lnSpc>
              <a:spcBef>
                <a:spcPts val="195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Noto Sans Symbols"/>
              <a:buChar char="❖"/>
            </a:pPr>
            <a:r>
              <a:rPr lang="en-US">
                <a:solidFill>
                  <a:schemeClr val="dk1"/>
                </a:solidFill>
              </a:rPr>
              <a:t> PGen – SNP and Indel</a:t>
            </a:r>
            <a:endParaRPr/>
          </a:p>
          <a:p>
            <a:pPr indent="-214312" lvl="1" marL="614363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Noto Sans Symbols"/>
              <a:buChar char="❖"/>
            </a:pPr>
            <a:r>
              <a:rPr lang="en-US">
                <a:solidFill>
                  <a:schemeClr val="dk1"/>
                </a:solidFill>
              </a:rPr>
              <a:t> RNA-Seq</a:t>
            </a:r>
            <a:endParaRPr/>
          </a:p>
          <a:p>
            <a:pPr indent="-214312" lvl="1" marL="614363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Noto Sans Symbols"/>
              <a:buChar char="❖"/>
            </a:pPr>
            <a:r>
              <a:rPr lang="en-US">
                <a:solidFill>
                  <a:schemeClr val="dk1"/>
                </a:solidFill>
              </a:rPr>
              <a:t> NGS Alignment</a:t>
            </a:r>
            <a:endParaRPr/>
          </a:p>
          <a:p>
            <a:pPr indent="-214312" lvl="1" marL="614363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Noto Sans Symbols"/>
              <a:buChar char="❖"/>
            </a:pPr>
            <a:r>
              <a:rPr lang="en-US">
                <a:solidFill>
                  <a:schemeClr val="dk1"/>
                </a:solidFill>
              </a:rPr>
              <a:t> FastQC</a:t>
            </a:r>
            <a:endParaRPr>
              <a:solidFill>
                <a:schemeClr val="dk1"/>
              </a:solidFill>
            </a:endParaRPr>
          </a:p>
          <a:p>
            <a:pPr indent="-214312" lvl="1" marL="614363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Noto Sans Symbols"/>
              <a:buChar char="❖"/>
            </a:pPr>
            <a:r>
              <a:rPr lang="en-US">
                <a:solidFill>
                  <a:schemeClr val="dk1"/>
                </a:solidFill>
              </a:rPr>
              <a:t> CNVSeq </a:t>
            </a:r>
            <a:endParaRPr/>
          </a:p>
          <a:p>
            <a:pPr indent="-214312" lvl="1" marL="614363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Noto Sans Symbols"/>
              <a:buChar char="❖"/>
            </a:pPr>
            <a:r>
              <a:rPr lang="en-US">
                <a:solidFill>
                  <a:schemeClr val="dk1"/>
                </a:solidFill>
              </a:rPr>
              <a:t> Methylation</a:t>
            </a:r>
            <a:endParaRPr/>
          </a:p>
          <a:p>
            <a:pPr indent="-214312" lvl="1" marL="614363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Noto Sans Symbols"/>
              <a:buChar char="❖"/>
            </a:pPr>
            <a:r>
              <a:rPr lang="en-US">
                <a:solidFill>
                  <a:schemeClr val="dk1"/>
                </a:solidFill>
              </a:rPr>
              <a:t> Single cell RNAseq</a:t>
            </a:r>
            <a:endParaRPr>
              <a:solidFill>
                <a:schemeClr val="dk1"/>
              </a:solidFill>
            </a:endParaRPr>
          </a:p>
          <a:p>
            <a:pPr indent="-214312" lvl="1" marL="614363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Noto Sans Symbols"/>
              <a:buChar char="❖"/>
            </a:pPr>
            <a:r>
              <a:rPr lang="en-US">
                <a:solidFill>
                  <a:schemeClr val="dk1"/>
                </a:solidFill>
              </a:rPr>
              <a:t> Exome sequencing*</a:t>
            </a:r>
            <a:endParaRPr/>
          </a:p>
          <a:p>
            <a:pPr indent="-214312" lvl="1" marL="614363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Noto Sans Symbols"/>
              <a:buChar char="❖"/>
            </a:pPr>
            <a:r>
              <a:rPr lang="en-US">
                <a:solidFill>
                  <a:schemeClr val="dk1"/>
                </a:solidFill>
              </a:rPr>
              <a:t> Microbiome*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Clr>
                <a:srgbClr val="4C4C4C"/>
              </a:buClr>
              <a:buSzPct val="88235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Clr>
                <a:srgbClr val="4C4C4C"/>
              </a:buClr>
              <a:buSzPct val="88235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Clr>
                <a:srgbClr val="4C4C4C"/>
              </a:buClr>
              <a:buSzPct val="88235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Clr>
                <a:srgbClr val="4C4C4C"/>
              </a:buClr>
              <a:buSzPct val="88235"/>
              <a:buNone/>
            </a:pPr>
            <a:r>
              <a:t/>
            </a:r>
            <a:endParaRPr/>
          </a:p>
        </p:txBody>
      </p:sp>
      <p:sp>
        <p:nvSpPr>
          <p:cNvPr id="432" name="Google Shape;432;p43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 sz="40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KBCommons – OntimeURB Analytics</a:t>
            </a:r>
            <a:endParaRPr sz="4000"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3" name="Google Shape;433;p43"/>
          <p:cNvSpPr txBox="1"/>
          <p:nvPr/>
        </p:nvSpPr>
        <p:spPr>
          <a:xfrm>
            <a:off x="1224399" y="5841104"/>
            <a:ext cx="19530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Under Development</a:t>
            </a:r>
            <a:endParaRPr/>
          </a:p>
        </p:txBody>
      </p:sp>
      <p:sp>
        <p:nvSpPr>
          <p:cNvPr id="434" name="Google Shape;434;p43"/>
          <p:cNvSpPr txBox="1"/>
          <p:nvPr>
            <p:ph type="title"/>
          </p:nvPr>
        </p:nvSpPr>
        <p:spPr>
          <a:xfrm>
            <a:off x="872736" y="1232187"/>
            <a:ext cx="7119699" cy="64790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Helvetica Neue"/>
              <a:buNone/>
            </a:pPr>
            <a:r>
              <a:rPr b="1" lang="en-US">
                <a:solidFill>
                  <a:srgbClr val="3333FF"/>
                </a:solidFill>
              </a:rPr>
              <a:t>Bioinformatics Workflows</a:t>
            </a:r>
            <a:endParaRPr b="1">
              <a:solidFill>
                <a:srgbClr val="3333FF"/>
              </a:solidFill>
            </a:endParaRPr>
          </a:p>
        </p:txBody>
      </p:sp>
      <p:sp>
        <p:nvSpPr>
          <p:cNvPr id="435" name="Google Shape;435;p43"/>
          <p:cNvSpPr txBox="1"/>
          <p:nvPr/>
        </p:nvSpPr>
        <p:spPr>
          <a:xfrm>
            <a:off x="3712822" y="5756425"/>
            <a:ext cx="1232643" cy="4154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Pandey et al. 2019. BIBM</a:t>
            </a:r>
            <a:endParaRPr/>
          </a:p>
        </p:txBody>
      </p:sp>
      <p:sp>
        <p:nvSpPr>
          <p:cNvPr id="436" name="Google Shape;436;p43"/>
          <p:cNvSpPr txBox="1"/>
          <p:nvPr/>
        </p:nvSpPr>
        <p:spPr>
          <a:xfrm>
            <a:off x="5024176" y="5739579"/>
            <a:ext cx="1232643" cy="4154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Singh et al.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2020. BIBM</a:t>
            </a:r>
            <a:endParaRPr/>
          </a:p>
        </p:txBody>
      </p:sp>
      <p:sp>
        <p:nvSpPr>
          <p:cNvPr id="437" name="Google Shape;437;p43"/>
          <p:cNvSpPr txBox="1"/>
          <p:nvPr/>
        </p:nvSpPr>
        <p:spPr>
          <a:xfrm>
            <a:off x="6335530" y="5733383"/>
            <a:ext cx="1232643" cy="4154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Pandey et al. 2021 Submitted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4"/>
          <p:cNvSpPr txBox="1"/>
          <p:nvPr>
            <p:ph type="title"/>
          </p:nvPr>
        </p:nvSpPr>
        <p:spPr>
          <a:xfrm>
            <a:off x="457199" y="274638"/>
            <a:ext cx="844780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KBCommons – Diverse Applications</a:t>
            </a:r>
            <a:endParaRPr/>
          </a:p>
        </p:txBody>
      </p:sp>
      <p:sp>
        <p:nvSpPr>
          <p:cNvPr id="443" name="Google Shape;443;p44"/>
          <p:cNvSpPr txBox="1"/>
          <p:nvPr>
            <p:ph idx="1" type="body"/>
          </p:nvPr>
        </p:nvSpPr>
        <p:spPr>
          <a:xfrm>
            <a:off x="457200" y="1417638"/>
            <a:ext cx="8229600" cy="4914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1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-US" sz="2500">
                <a:solidFill>
                  <a:schemeClr val="dk1"/>
                </a:solidFill>
              </a:rPr>
              <a:t>KBCommons framework currently supports </a:t>
            </a:r>
            <a:r>
              <a:rPr lang="en-US" sz="2500">
                <a:solidFill>
                  <a:srgbClr val="FF0000"/>
                </a:solidFill>
              </a:rPr>
              <a:t>diverse applications</a:t>
            </a:r>
            <a:r>
              <a:rPr lang="en-US" sz="2500">
                <a:solidFill>
                  <a:schemeClr val="dk1"/>
                </a:solidFill>
              </a:rPr>
              <a:t> including</a:t>
            </a:r>
            <a:endParaRPr/>
          </a:p>
          <a:p>
            <a:pPr indent="-285750" lvl="1" marL="7429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–"/>
            </a:pPr>
            <a:r>
              <a:rPr lang="en-US" sz="2400">
                <a:solidFill>
                  <a:srgbClr val="FF0000"/>
                </a:solidFill>
              </a:rPr>
              <a:t>CancerKB, EndometriosisKB &amp; other DiseaseKBs - Precision Medicine</a:t>
            </a:r>
            <a:endParaRPr/>
          </a:p>
          <a:p>
            <a:pPr indent="-285750" lvl="1" marL="7429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–"/>
            </a:pPr>
            <a:r>
              <a:rPr lang="en-US" sz="2400">
                <a:solidFill>
                  <a:srgbClr val="FF0000"/>
                </a:solidFill>
              </a:rPr>
              <a:t>CyNeuro - NeuroScience Research</a:t>
            </a:r>
            <a:endParaRPr/>
          </a:p>
          <a:p>
            <a:pPr indent="-285750" lvl="1" marL="7429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–"/>
            </a:pPr>
            <a:r>
              <a:rPr lang="en-US" sz="2400">
                <a:solidFill>
                  <a:srgbClr val="FF0000"/>
                </a:solidFill>
              </a:rPr>
              <a:t>MaizeKB and other CropKBs - Precision Agriculture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solidFill>
                  <a:schemeClr val="dk1"/>
                </a:solidFill>
              </a:rPr>
              <a:t>Future Proposed Applications</a:t>
            </a:r>
            <a:endParaRPr/>
          </a:p>
          <a:p>
            <a:pPr indent="-285750" lvl="1" marL="7429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–"/>
            </a:pPr>
            <a:r>
              <a:rPr lang="en-US" sz="2400">
                <a:solidFill>
                  <a:srgbClr val="FF0000"/>
                </a:solidFill>
              </a:rPr>
              <a:t>MetaboliteKB</a:t>
            </a:r>
            <a:endParaRPr sz="2400">
              <a:solidFill>
                <a:srgbClr val="FF0000"/>
              </a:solidFill>
            </a:endParaRPr>
          </a:p>
          <a:p>
            <a:pPr indent="-285750" lvl="1" marL="7429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Char char="–"/>
            </a:pPr>
            <a:r>
              <a:rPr lang="en-US" sz="2400">
                <a:solidFill>
                  <a:srgbClr val="FF0000"/>
                </a:solidFill>
              </a:rPr>
              <a:t>Cross-species Multiomics Translational Research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3600"/>
              <a:buFont typeface="Helvetica Neue"/>
              <a:buNone/>
            </a:pPr>
            <a:r>
              <a:rPr lang="en-US" sz="3600"/>
              <a:t>CancerKB Informatics Tools</a:t>
            </a:r>
            <a:endParaRPr sz="3600"/>
          </a:p>
        </p:txBody>
      </p:sp>
      <p:pic>
        <p:nvPicPr>
          <p:cNvPr id="450" name="Google Shape;450;p45"/>
          <p:cNvPicPr preferRelativeResize="0"/>
          <p:nvPr/>
        </p:nvPicPr>
        <p:blipFill rotWithShape="1">
          <a:blip r:embed="rId3">
            <a:alphaModFix/>
          </a:blip>
          <a:srcRect b="26899" l="0" r="0" t="1"/>
          <a:stretch/>
        </p:blipFill>
        <p:spPr>
          <a:xfrm>
            <a:off x="1240820" y="2095827"/>
            <a:ext cx="2384578" cy="1744011"/>
          </a:xfrm>
          <a:prstGeom prst="rect">
            <a:avLst/>
          </a:prstGeom>
          <a:noFill/>
          <a:ln cap="sq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51" name="Google Shape;451;p45"/>
          <p:cNvSpPr txBox="1"/>
          <p:nvPr/>
        </p:nvSpPr>
        <p:spPr>
          <a:xfrm>
            <a:off x="1538493" y="1596632"/>
            <a:ext cx="1581374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Patient Clinical Information</a:t>
            </a:r>
            <a:endParaRPr/>
          </a:p>
        </p:txBody>
      </p:sp>
      <p:pic>
        <p:nvPicPr>
          <p:cNvPr descr="1.png" id="452" name="Google Shape;452;p45"/>
          <p:cNvPicPr preferRelativeResize="0"/>
          <p:nvPr/>
        </p:nvPicPr>
        <p:blipFill rotWithShape="1">
          <a:blip r:embed="rId4">
            <a:alphaModFix/>
          </a:blip>
          <a:srcRect b="25890" l="23364" r="23181" t="6653"/>
          <a:stretch/>
        </p:blipFill>
        <p:spPr>
          <a:xfrm>
            <a:off x="3755463" y="2095827"/>
            <a:ext cx="2373855" cy="1744011"/>
          </a:xfrm>
          <a:prstGeom prst="rect">
            <a:avLst/>
          </a:prstGeom>
          <a:noFill/>
          <a:ln cap="sq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53" name="Google Shape;453;p45"/>
          <p:cNvSpPr txBox="1"/>
          <p:nvPr/>
        </p:nvSpPr>
        <p:spPr>
          <a:xfrm>
            <a:off x="3755463" y="1585124"/>
            <a:ext cx="2317376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Patient Oncogenes Expression</a:t>
            </a:r>
            <a:endParaRPr/>
          </a:p>
        </p:txBody>
      </p:sp>
      <p:pic>
        <p:nvPicPr>
          <p:cNvPr descr="2.png" id="454" name="Google Shape;454;p45"/>
          <p:cNvPicPr preferRelativeResize="0"/>
          <p:nvPr/>
        </p:nvPicPr>
        <p:blipFill rotWithShape="1">
          <a:blip r:embed="rId5">
            <a:alphaModFix/>
          </a:blip>
          <a:srcRect b="37580" l="25277" r="33504" t="8554"/>
          <a:stretch/>
        </p:blipFill>
        <p:spPr>
          <a:xfrm>
            <a:off x="6259383" y="2095827"/>
            <a:ext cx="2467906" cy="1744011"/>
          </a:xfrm>
          <a:prstGeom prst="rect">
            <a:avLst/>
          </a:prstGeom>
          <a:noFill/>
          <a:ln cap="sq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55" name="Google Shape;455;p45"/>
          <p:cNvSpPr txBox="1"/>
          <p:nvPr/>
        </p:nvSpPr>
        <p:spPr>
          <a:xfrm>
            <a:off x="6209386" y="1585124"/>
            <a:ext cx="256790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Population Oncogenes Expression</a:t>
            </a:r>
            <a:endParaRPr/>
          </a:p>
        </p:txBody>
      </p:sp>
      <p:grpSp>
        <p:nvGrpSpPr>
          <p:cNvPr id="456" name="Google Shape;456;p45"/>
          <p:cNvGrpSpPr/>
          <p:nvPr/>
        </p:nvGrpSpPr>
        <p:grpSpPr>
          <a:xfrm>
            <a:off x="1240820" y="3979978"/>
            <a:ext cx="2384578" cy="2140507"/>
            <a:chOff x="962446" y="4322905"/>
            <a:chExt cx="3179437" cy="2854010"/>
          </a:xfrm>
        </p:grpSpPr>
        <p:pic>
          <p:nvPicPr>
            <p:cNvPr id="457" name="Google Shape;457;p45"/>
            <p:cNvPicPr preferRelativeResize="0"/>
            <p:nvPr/>
          </p:nvPicPr>
          <p:blipFill rotWithShape="1">
            <a:blip r:embed="rId6">
              <a:alphaModFix/>
            </a:blip>
            <a:srcRect b="745" l="14805" r="15334" t="13311"/>
            <a:stretch/>
          </p:blipFill>
          <p:spPr>
            <a:xfrm>
              <a:off x="962446" y="4322905"/>
              <a:ext cx="3179437" cy="2174714"/>
            </a:xfrm>
            <a:prstGeom prst="rect">
              <a:avLst/>
            </a:prstGeom>
            <a:noFill/>
            <a:ln cap="sq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2745"/>
                </a:srgbClr>
              </a:outerShdw>
            </a:effectLst>
          </p:spPr>
        </p:pic>
        <p:sp>
          <p:nvSpPr>
            <p:cNvPr id="458" name="Google Shape;458;p45"/>
            <p:cNvSpPr txBox="1"/>
            <p:nvPr/>
          </p:nvSpPr>
          <p:spPr>
            <a:xfrm>
              <a:off x="962446" y="6499807"/>
              <a:ext cx="3179437" cy="6771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Principal Component Analysis</a:t>
              </a:r>
              <a:endParaRPr/>
            </a:p>
          </p:txBody>
        </p:sp>
      </p:grpSp>
      <p:grpSp>
        <p:nvGrpSpPr>
          <p:cNvPr id="459" name="Google Shape;459;p45"/>
          <p:cNvGrpSpPr/>
          <p:nvPr/>
        </p:nvGrpSpPr>
        <p:grpSpPr>
          <a:xfrm>
            <a:off x="3755463" y="3979978"/>
            <a:ext cx="2391035" cy="2140507"/>
            <a:chOff x="4315304" y="4322905"/>
            <a:chExt cx="3188047" cy="2854010"/>
          </a:xfrm>
        </p:grpSpPr>
        <p:pic>
          <p:nvPicPr>
            <p:cNvPr id="460" name="Google Shape;460;p45"/>
            <p:cNvPicPr preferRelativeResize="0"/>
            <p:nvPr/>
          </p:nvPicPr>
          <p:blipFill rotWithShape="1">
            <a:blip r:embed="rId7">
              <a:alphaModFix/>
            </a:blip>
            <a:srcRect b="3943" l="17013" r="17565" t="27481"/>
            <a:stretch/>
          </p:blipFill>
          <p:spPr>
            <a:xfrm>
              <a:off x="4315304" y="4322905"/>
              <a:ext cx="3188047" cy="2174714"/>
            </a:xfrm>
            <a:prstGeom prst="rect">
              <a:avLst/>
            </a:prstGeom>
            <a:noFill/>
            <a:ln cap="sq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2745"/>
                </a:srgbClr>
              </a:outerShdw>
            </a:effectLst>
          </p:spPr>
        </p:pic>
        <p:sp>
          <p:nvSpPr>
            <p:cNvPr id="461" name="Google Shape;461;p45"/>
            <p:cNvSpPr txBox="1"/>
            <p:nvPr/>
          </p:nvSpPr>
          <p:spPr>
            <a:xfrm>
              <a:off x="4315304" y="6499807"/>
              <a:ext cx="3165140" cy="6771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Gene Copy Number Variation</a:t>
              </a:r>
              <a:endParaRPr/>
            </a:p>
          </p:txBody>
        </p:sp>
      </p:grpSp>
      <p:sp>
        <p:nvSpPr>
          <p:cNvPr id="462" name="Google Shape;462;p45"/>
          <p:cNvSpPr txBox="1"/>
          <p:nvPr/>
        </p:nvSpPr>
        <p:spPr>
          <a:xfrm>
            <a:off x="6335062" y="5612653"/>
            <a:ext cx="2392228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 Related Drug Information</a:t>
            </a:r>
            <a:endParaRPr/>
          </a:p>
        </p:txBody>
      </p:sp>
      <p:sp>
        <p:nvSpPr>
          <p:cNvPr id="463" name="Google Shape;463;p45"/>
          <p:cNvSpPr txBox="1"/>
          <p:nvPr/>
        </p:nvSpPr>
        <p:spPr>
          <a:xfrm>
            <a:off x="302221" y="2690834"/>
            <a:ext cx="1030926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PATIENT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(TCGA)</a:t>
            </a:r>
            <a:endParaRPr/>
          </a:p>
        </p:txBody>
      </p:sp>
      <p:sp>
        <p:nvSpPr>
          <p:cNvPr id="464" name="Google Shape;464;p45"/>
          <p:cNvSpPr txBox="1"/>
          <p:nvPr/>
        </p:nvSpPr>
        <p:spPr>
          <a:xfrm>
            <a:off x="210664" y="4438004"/>
            <a:ext cx="96976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CANCER CELL LINE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(CCLE)</a:t>
            </a:r>
            <a:endParaRPr/>
          </a:p>
        </p:txBody>
      </p:sp>
      <p:sp>
        <p:nvSpPr>
          <p:cNvPr id="465" name="Google Shape;465;p45"/>
          <p:cNvSpPr/>
          <p:nvPr/>
        </p:nvSpPr>
        <p:spPr>
          <a:xfrm>
            <a:off x="210663" y="1499296"/>
            <a:ext cx="8717804" cy="2400045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45"/>
          <p:cNvSpPr/>
          <p:nvPr/>
        </p:nvSpPr>
        <p:spPr>
          <a:xfrm>
            <a:off x="210663" y="3921496"/>
            <a:ext cx="8717804" cy="2198988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45"/>
          <p:cNvPicPr preferRelativeResize="0"/>
          <p:nvPr/>
        </p:nvPicPr>
        <p:blipFill rotWithShape="1">
          <a:blip r:embed="rId8">
            <a:alphaModFix/>
          </a:blip>
          <a:srcRect b="21341" l="14466" r="15438" t="7277"/>
          <a:stretch/>
        </p:blipFill>
        <p:spPr>
          <a:xfrm>
            <a:off x="6260995" y="3976053"/>
            <a:ext cx="2466294" cy="1634960"/>
          </a:xfrm>
          <a:prstGeom prst="rect">
            <a:avLst/>
          </a:prstGeom>
          <a:noFill/>
          <a:ln cap="sq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68" name="Google Shape;468;p45"/>
          <p:cNvSpPr/>
          <p:nvPr/>
        </p:nvSpPr>
        <p:spPr>
          <a:xfrm>
            <a:off x="302221" y="1130726"/>
            <a:ext cx="85546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24 Cancers TCGA Patients  Datasets and 1046 CCLA Cancer Cell Lines Datasets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t/>
            </a:r>
            <a:endParaRPr/>
          </a:p>
        </p:txBody>
      </p:sp>
      <p:pic>
        <p:nvPicPr>
          <p:cNvPr id="474" name="Google Shape;474;p46"/>
          <p:cNvPicPr preferRelativeResize="0"/>
          <p:nvPr/>
        </p:nvPicPr>
        <p:blipFill rotWithShape="1">
          <a:blip r:embed="rId3">
            <a:alphaModFix/>
          </a:blip>
          <a:srcRect b="11636" l="16886" r="16526" t="32757"/>
          <a:stretch/>
        </p:blipFill>
        <p:spPr>
          <a:xfrm>
            <a:off x="239872" y="133878"/>
            <a:ext cx="5291028" cy="26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6"/>
          <p:cNvSpPr/>
          <p:nvPr/>
        </p:nvSpPr>
        <p:spPr>
          <a:xfrm>
            <a:off x="1644997" y="1528181"/>
            <a:ext cx="140109" cy="31709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6"/>
          <p:cNvSpPr/>
          <p:nvPr/>
        </p:nvSpPr>
        <p:spPr>
          <a:xfrm>
            <a:off x="3003091" y="1459889"/>
            <a:ext cx="140109" cy="31709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46"/>
          <p:cNvSpPr/>
          <p:nvPr/>
        </p:nvSpPr>
        <p:spPr>
          <a:xfrm>
            <a:off x="4354410" y="1441503"/>
            <a:ext cx="140109" cy="31709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46"/>
          <p:cNvPicPr preferRelativeResize="0"/>
          <p:nvPr/>
        </p:nvPicPr>
        <p:blipFill rotWithShape="1">
          <a:blip r:embed="rId4">
            <a:alphaModFix/>
          </a:blip>
          <a:srcRect b="656" l="22617" r="23831" t="5745"/>
          <a:stretch/>
        </p:blipFill>
        <p:spPr>
          <a:xfrm>
            <a:off x="4846055" y="2316273"/>
            <a:ext cx="4058073" cy="397308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6"/>
          <p:cNvSpPr txBox="1"/>
          <p:nvPr/>
        </p:nvSpPr>
        <p:spPr>
          <a:xfrm>
            <a:off x="5614714" y="481961"/>
            <a:ext cx="30720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Kidney renal papillary cell carcinoma (KIRP)</a:t>
            </a:r>
            <a:endParaRPr/>
          </a:p>
        </p:txBody>
      </p:sp>
      <p:pic>
        <p:nvPicPr>
          <p:cNvPr id="480" name="Google Shape;480;p46"/>
          <p:cNvPicPr preferRelativeResize="0"/>
          <p:nvPr/>
        </p:nvPicPr>
        <p:blipFill rotWithShape="1">
          <a:blip r:embed="rId5">
            <a:alphaModFix/>
          </a:blip>
          <a:srcRect b="-202" l="16587" r="15874" t="33211"/>
          <a:stretch/>
        </p:blipFill>
        <p:spPr>
          <a:xfrm>
            <a:off x="239872" y="3102124"/>
            <a:ext cx="4716689" cy="226463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6"/>
          <p:cNvSpPr/>
          <p:nvPr/>
        </p:nvSpPr>
        <p:spPr>
          <a:xfrm>
            <a:off x="358199" y="3102124"/>
            <a:ext cx="1356852" cy="221226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46"/>
          <p:cNvSpPr/>
          <p:nvPr/>
        </p:nvSpPr>
        <p:spPr>
          <a:xfrm>
            <a:off x="358199" y="174625"/>
            <a:ext cx="1356852" cy="221226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6"/>
          <p:cNvSpPr/>
          <p:nvPr/>
        </p:nvSpPr>
        <p:spPr>
          <a:xfrm>
            <a:off x="315310" y="5512037"/>
            <a:ext cx="4102866" cy="709768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Patient Card Page – Customized Gene List Patient and Population Level Expression</a:t>
            </a:r>
            <a:endParaRPr/>
          </a:p>
        </p:txBody>
      </p:sp>
      <p:sp>
        <p:nvSpPr>
          <p:cNvPr id="484" name="Google Shape;484;p46"/>
          <p:cNvSpPr/>
          <p:nvPr/>
        </p:nvSpPr>
        <p:spPr>
          <a:xfrm>
            <a:off x="5694905" y="1594158"/>
            <a:ext cx="2827890" cy="709768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Population Level – Summary and Distribution for Cancers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/>
              <a:t>CyNeuro – NeuroScience Research </a:t>
            </a:r>
            <a:endParaRPr/>
          </a:p>
        </p:txBody>
      </p:sp>
      <p:pic>
        <p:nvPicPr>
          <p:cNvPr id="490" name="Google Shape;490;p47"/>
          <p:cNvPicPr preferRelativeResize="0"/>
          <p:nvPr/>
        </p:nvPicPr>
        <p:blipFill rotWithShape="1">
          <a:blip r:embed="rId3">
            <a:alphaModFix/>
          </a:blip>
          <a:srcRect b="0" l="16118" r="16706" t="10358"/>
          <a:stretch/>
        </p:blipFill>
        <p:spPr>
          <a:xfrm>
            <a:off x="1172584" y="1247886"/>
            <a:ext cx="6680498" cy="499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MaizeKB – NSF PGRP Projects</a:t>
            </a:r>
            <a:endParaRPr/>
          </a:p>
        </p:txBody>
      </p:sp>
      <p:sp>
        <p:nvSpPr>
          <p:cNvPr id="496" name="Google Shape;496;p4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b="1" lang="en-US">
                <a:solidFill>
                  <a:srgbClr val="FF0000"/>
                </a:solidFill>
              </a:rPr>
              <a:t>Physiological Genomics of Maize Nodal Root Growth under Drought </a:t>
            </a:r>
            <a:r>
              <a:rPr lang="en-US"/>
              <a:t>(PI: Robert E. Sharp; CoPIs: David M. Braun, Felix B. Fritschi, Trupti Joshi, Scott C. Peck, Jonathan T. Stemmle and Melvin J. Oliver)</a:t>
            </a:r>
            <a:endParaRPr/>
          </a:p>
          <a:p>
            <a:pPr indent="-342900" lvl="0" marL="342900" rtl="0" algn="l">
              <a:spcBef>
                <a:spcPts val="1644"/>
              </a:spcBef>
              <a:spcAft>
                <a:spcPts val="0"/>
              </a:spcAft>
              <a:buClr>
                <a:srgbClr val="0000FF"/>
              </a:buClr>
              <a:buSzPct val="100000"/>
              <a:buChar char="•"/>
            </a:pPr>
            <a:r>
              <a:rPr b="1" lang="en-US">
                <a:solidFill>
                  <a:srgbClr val="0000FF"/>
                </a:solidFill>
              </a:rPr>
              <a:t>Genomic and Synthetic Approaches Linking Auxin Signaling to Functional Domains in Maize</a:t>
            </a:r>
            <a:r>
              <a:rPr b="1" lang="en-US"/>
              <a:t> </a:t>
            </a:r>
            <a:r>
              <a:rPr lang="en-US"/>
              <a:t>(PI: Paula McSteen; CoPIs: Jennifer Nemhauser, Andrea Gallavotti, Trupti Joshi, Britney Moss)</a:t>
            </a:r>
            <a:endParaRPr/>
          </a:p>
          <a:p>
            <a:pPr indent="-342900" lvl="0" marL="342900" rtl="0" algn="l">
              <a:spcBef>
                <a:spcPts val="1644"/>
              </a:spcBef>
              <a:spcAft>
                <a:spcPts val="0"/>
              </a:spcAft>
              <a:buClr>
                <a:srgbClr val="4C4C4C"/>
              </a:buClr>
              <a:buSzPct val="100000"/>
              <a:buChar char="•"/>
            </a:pPr>
            <a:r>
              <a:rPr lang="en-US"/>
              <a:t>Multiomics dataset (</a:t>
            </a:r>
            <a:r>
              <a:rPr lang="en-US">
                <a:solidFill>
                  <a:srgbClr val="FF0000"/>
                </a:solidFill>
              </a:rPr>
              <a:t>transcriptomics, proteomics, metabolomics, Chipseq and DAPseq</a:t>
            </a:r>
            <a:r>
              <a:rPr lang="en-US"/>
              <a:t>) from both projects incorporated in MaizeKB and utilize functionalities in KBCommons</a:t>
            </a:r>
            <a:endParaRPr/>
          </a:p>
          <a:p>
            <a:pPr indent="0" lvl="0" marL="0" rtl="0" algn="l">
              <a:spcBef>
                <a:spcPts val="1644"/>
              </a:spcBef>
              <a:spcAft>
                <a:spcPts val="0"/>
              </a:spcAft>
              <a:buClr>
                <a:srgbClr val="4C4C4C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9"/>
          <p:cNvSpPr txBox="1"/>
          <p:nvPr>
            <p:ph idx="1" type="body"/>
          </p:nvPr>
        </p:nvSpPr>
        <p:spPr>
          <a:xfrm>
            <a:off x="457200" y="1404800"/>
            <a:ext cx="8229600" cy="4721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ct val="100000"/>
              <a:buChar char="•"/>
            </a:pPr>
            <a:r>
              <a:rPr b="1" lang="en-US">
                <a:solidFill>
                  <a:srgbClr val="FF3300"/>
                </a:solidFill>
              </a:rPr>
              <a:t>Physiological Genomics of Maize Nodal Root Growth under Drought (PI Sharp)</a:t>
            </a:r>
            <a:endParaRPr/>
          </a:p>
          <a:p>
            <a:pPr indent="-342900" lvl="0" marL="342900" rtl="0" algn="l">
              <a:spcBef>
                <a:spcPts val="1644"/>
              </a:spcBef>
              <a:spcAft>
                <a:spcPts val="0"/>
              </a:spcAft>
              <a:buClr>
                <a:srgbClr val="4C4C4C"/>
              </a:buClr>
              <a:buSzPct val="100000"/>
              <a:buChar char="•"/>
            </a:pPr>
            <a:r>
              <a:rPr lang="en-US"/>
              <a:t>Utilized 18 samples for Lab FR697 studies with well watered (WW) and severe water deficit (WD) conditions for 3 regions (a,b,c) with 3 replicates each</a:t>
            </a:r>
            <a:endParaRPr/>
          </a:p>
          <a:p>
            <a:pPr indent="-342900" lvl="0" marL="342900" rtl="0" algn="l">
              <a:spcBef>
                <a:spcPts val="1644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>
                <a:solidFill>
                  <a:srgbClr val="FF0000"/>
                </a:solidFill>
              </a:rPr>
              <a:t>3836 DEGs from 3 comparisons – Wwa_vs_WDa, WWb_vs_WDb &amp; WWc_vs_WDc</a:t>
            </a:r>
            <a:endParaRPr>
              <a:solidFill>
                <a:srgbClr val="FF0000"/>
              </a:solidFill>
            </a:endParaRPr>
          </a:p>
          <a:p>
            <a:pPr indent="-342900" lvl="0" marL="342900" rtl="0" algn="l">
              <a:spcBef>
                <a:spcPts val="1644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>
                <a:solidFill>
                  <a:srgbClr val="FF0000"/>
                </a:solidFill>
              </a:rPr>
              <a:t>569 metabolites </a:t>
            </a:r>
            <a:r>
              <a:rPr lang="en-US"/>
              <a:t>expression data generated from these samples</a:t>
            </a:r>
            <a:endParaRPr/>
          </a:p>
          <a:p>
            <a:pPr indent="-342900" lvl="0" marL="342900" rtl="0" algn="l">
              <a:spcBef>
                <a:spcPts val="1644"/>
              </a:spcBef>
              <a:spcAft>
                <a:spcPts val="0"/>
              </a:spcAft>
              <a:buClr>
                <a:srgbClr val="0000FF"/>
              </a:buClr>
              <a:buSzPct val="100000"/>
              <a:buChar char="•"/>
            </a:pPr>
            <a:r>
              <a:rPr lang="en-US">
                <a:solidFill>
                  <a:srgbClr val="0000FF"/>
                </a:solidFill>
              </a:rPr>
              <a:t>Combined transcriptomics and metabolomics integrative analysis done with Mixomics </a:t>
            </a:r>
            <a:r>
              <a:rPr lang="en-US"/>
              <a:t>(proteomics to be added later)</a:t>
            </a:r>
            <a:endParaRPr/>
          </a:p>
        </p:txBody>
      </p:sp>
      <p:sp>
        <p:nvSpPr>
          <p:cNvPr id="502" name="Google Shape;502;p49"/>
          <p:cNvSpPr txBox="1"/>
          <p:nvPr>
            <p:ph type="title"/>
          </p:nvPr>
        </p:nvSpPr>
        <p:spPr>
          <a:xfrm>
            <a:off x="381000" y="337999"/>
            <a:ext cx="8610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3400"/>
              <a:buFont typeface="Helvetica Neue"/>
              <a:buNone/>
            </a:pPr>
            <a:r>
              <a:rPr lang="en-US" sz="3400"/>
              <a:t>MultiOmics Data Integrative Analysis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0"/>
          <p:cNvSpPr txBox="1"/>
          <p:nvPr>
            <p:ph type="title"/>
          </p:nvPr>
        </p:nvSpPr>
        <p:spPr>
          <a:xfrm>
            <a:off x="160868" y="254000"/>
            <a:ext cx="8839199" cy="999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/>
              <a:t>Multiomics Data Integration : Elements Contribution to Components</a:t>
            </a:r>
            <a:endParaRPr/>
          </a:p>
        </p:txBody>
      </p:sp>
      <p:pic>
        <p:nvPicPr>
          <p:cNvPr descr="A screenshot of a cell phone&#10;&#10;Description automatically generated" id="508" name="Google Shape;508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964" y="2035115"/>
            <a:ext cx="4301260" cy="307027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screenshot of a cell phone&#10;&#10;Description automatically generated" id="509" name="Google Shape;509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6963" y="2035115"/>
            <a:ext cx="3950871" cy="307027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0" name="Google Shape;510;p50"/>
          <p:cNvSpPr txBox="1"/>
          <p:nvPr/>
        </p:nvSpPr>
        <p:spPr>
          <a:xfrm>
            <a:off x="1329267" y="1605138"/>
            <a:ext cx="179144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Component 1</a:t>
            </a:r>
            <a:endParaRPr/>
          </a:p>
        </p:txBody>
      </p:sp>
      <p:sp>
        <p:nvSpPr>
          <p:cNvPr id="511" name="Google Shape;511;p50"/>
          <p:cNvSpPr txBox="1"/>
          <p:nvPr/>
        </p:nvSpPr>
        <p:spPr>
          <a:xfrm>
            <a:off x="6161063" y="1605136"/>
            <a:ext cx="16960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Component 2</a:t>
            </a:r>
            <a:endParaRPr/>
          </a:p>
        </p:txBody>
      </p:sp>
      <p:sp>
        <p:nvSpPr>
          <p:cNvPr id="512" name="Google Shape;512;p50"/>
          <p:cNvSpPr/>
          <p:nvPr/>
        </p:nvSpPr>
        <p:spPr>
          <a:xfrm>
            <a:off x="2819400" y="3801524"/>
            <a:ext cx="1337733" cy="270933"/>
          </a:xfrm>
          <a:prstGeom prst="rect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0"/>
          <p:cNvSpPr txBox="1"/>
          <p:nvPr/>
        </p:nvSpPr>
        <p:spPr>
          <a:xfrm>
            <a:off x="745067" y="5274722"/>
            <a:ext cx="1092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RNAseq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(6)</a:t>
            </a:r>
            <a:endParaRPr/>
          </a:p>
        </p:txBody>
      </p:sp>
      <p:sp>
        <p:nvSpPr>
          <p:cNvPr id="514" name="Google Shape;514;p50"/>
          <p:cNvSpPr txBox="1"/>
          <p:nvPr/>
        </p:nvSpPr>
        <p:spPr>
          <a:xfrm>
            <a:off x="4979161" y="5274722"/>
            <a:ext cx="1092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RNAseq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(5)</a:t>
            </a:r>
            <a:endParaRPr/>
          </a:p>
        </p:txBody>
      </p:sp>
      <p:sp>
        <p:nvSpPr>
          <p:cNvPr id="515" name="Google Shape;515;p50"/>
          <p:cNvSpPr txBox="1"/>
          <p:nvPr/>
        </p:nvSpPr>
        <p:spPr>
          <a:xfrm>
            <a:off x="2697384" y="5274722"/>
            <a:ext cx="14223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Metabolites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(10)</a:t>
            </a:r>
            <a:endParaRPr/>
          </a:p>
        </p:txBody>
      </p:sp>
      <p:sp>
        <p:nvSpPr>
          <p:cNvPr id="516" name="Google Shape;516;p50"/>
          <p:cNvSpPr txBox="1"/>
          <p:nvPr/>
        </p:nvSpPr>
        <p:spPr>
          <a:xfrm>
            <a:off x="6918034" y="5274722"/>
            <a:ext cx="14223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Metabolites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(25)</a:t>
            </a:r>
            <a:endParaRPr/>
          </a:p>
        </p:txBody>
      </p:sp>
      <p:sp>
        <p:nvSpPr>
          <p:cNvPr id="517" name="Google Shape;517;p50"/>
          <p:cNvSpPr txBox="1"/>
          <p:nvPr/>
        </p:nvSpPr>
        <p:spPr>
          <a:xfrm>
            <a:off x="1141353" y="1818264"/>
            <a:ext cx="144263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Negative 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en-US" sz="1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Positive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0"/>
          <p:cNvSpPr txBox="1"/>
          <p:nvPr/>
        </p:nvSpPr>
        <p:spPr>
          <a:xfrm>
            <a:off x="2994127" y="1789802"/>
            <a:ext cx="144263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Negative 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en-US" sz="1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Positive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0"/>
          <p:cNvSpPr txBox="1"/>
          <p:nvPr/>
        </p:nvSpPr>
        <p:spPr>
          <a:xfrm>
            <a:off x="5172070" y="1844514"/>
            <a:ext cx="144263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Negative 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en-US" sz="1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Positive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0"/>
          <p:cNvSpPr txBox="1"/>
          <p:nvPr/>
        </p:nvSpPr>
        <p:spPr>
          <a:xfrm>
            <a:off x="7024844" y="1816052"/>
            <a:ext cx="144263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Negative 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en-US" sz="1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Positive</a:t>
            </a: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30862" y="1320871"/>
            <a:ext cx="4216258" cy="4216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56309" y="1047606"/>
            <a:ext cx="883460" cy="142880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7" name="Google Shape;527;p51"/>
          <p:cNvSpPr/>
          <p:nvPr/>
        </p:nvSpPr>
        <p:spPr>
          <a:xfrm flipH="1">
            <a:off x="1141820" y="3267635"/>
            <a:ext cx="4433888" cy="942415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8" name="Google Shape;528;p51"/>
          <p:cNvCxnSpPr>
            <a:stCxn id="527" idx="1"/>
            <a:endCxn id="529" idx="1"/>
          </p:cNvCxnSpPr>
          <p:nvPr/>
        </p:nvCxnSpPr>
        <p:spPr>
          <a:xfrm>
            <a:off x="5575708" y="3738842"/>
            <a:ext cx="595800" cy="2178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9" name="Google Shape;529;p51"/>
          <p:cNvSpPr txBox="1"/>
          <p:nvPr/>
        </p:nvSpPr>
        <p:spPr>
          <a:xfrm>
            <a:off x="6171486" y="3633570"/>
            <a:ext cx="1594190" cy="646331"/>
          </a:xfrm>
          <a:prstGeom prst="rect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Negative Component 1 (except Tryptophan)</a:t>
            </a: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1"/>
          <p:cNvSpPr txBox="1"/>
          <p:nvPr/>
        </p:nvSpPr>
        <p:spPr>
          <a:xfrm>
            <a:off x="375789" y="1563574"/>
            <a:ext cx="1596944" cy="461665"/>
          </a:xfrm>
          <a:prstGeom prst="rect">
            <a:avLst/>
          </a:prstGeom>
          <a:noFill/>
          <a:ln cap="flat" cmpd="sng" w="38100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Tryptophan Positive Component 1</a:t>
            </a:r>
            <a:endParaRPr/>
          </a:p>
        </p:txBody>
      </p:sp>
      <p:sp>
        <p:nvSpPr>
          <p:cNvPr id="531" name="Google Shape;531;p51"/>
          <p:cNvSpPr/>
          <p:nvPr/>
        </p:nvSpPr>
        <p:spPr>
          <a:xfrm flipH="1">
            <a:off x="1141820" y="4210050"/>
            <a:ext cx="4433888" cy="960368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51"/>
          <p:cNvSpPr txBox="1"/>
          <p:nvPr/>
        </p:nvSpPr>
        <p:spPr>
          <a:xfrm>
            <a:off x="6171486" y="4454728"/>
            <a:ext cx="1499326" cy="461665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Positive Component 2</a:t>
            </a:r>
            <a:endParaRPr/>
          </a:p>
        </p:txBody>
      </p:sp>
      <p:cxnSp>
        <p:nvCxnSpPr>
          <p:cNvPr id="533" name="Google Shape;533;p51"/>
          <p:cNvCxnSpPr>
            <a:stCxn id="531" idx="1"/>
            <a:endCxn id="532" idx="1"/>
          </p:cNvCxnSpPr>
          <p:nvPr/>
        </p:nvCxnSpPr>
        <p:spPr>
          <a:xfrm flipH="1" rot="10800000">
            <a:off x="5575708" y="4685434"/>
            <a:ext cx="595800" cy="4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4" name="Google Shape;534;p51"/>
          <p:cNvSpPr/>
          <p:nvPr/>
        </p:nvSpPr>
        <p:spPr>
          <a:xfrm flipH="1">
            <a:off x="1141820" y="2230856"/>
            <a:ext cx="4433888" cy="960368"/>
          </a:xfrm>
          <a:prstGeom prst="rect">
            <a:avLst/>
          </a:prstGeom>
          <a:noFill/>
          <a:ln cap="flat" cmpd="sng" w="19050">
            <a:solidFill>
              <a:srgbClr val="C992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5" name="Google Shape;535;p51"/>
          <p:cNvCxnSpPr/>
          <p:nvPr/>
        </p:nvCxnSpPr>
        <p:spPr>
          <a:xfrm>
            <a:off x="5575707" y="3002087"/>
            <a:ext cx="595779" cy="59586"/>
          </a:xfrm>
          <a:prstGeom prst="straightConnector1">
            <a:avLst/>
          </a:prstGeom>
          <a:noFill/>
          <a:ln cap="flat" cmpd="sng" w="28575">
            <a:solidFill>
              <a:srgbClr val="C9920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6" name="Google Shape;536;p51"/>
          <p:cNvSpPr txBox="1"/>
          <p:nvPr/>
        </p:nvSpPr>
        <p:spPr>
          <a:xfrm>
            <a:off x="6171485" y="2872718"/>
            <a:ext cx="1380793" cy="461665"/>
          </a:xfrm>
          <a:prstGeom prst="rect">
            <a:avLst/>
          </a:prstGeom>
          <a:noFill/>
          <a:ln cap="flat" cmpd="sng" w="38100">
            <a:solidFill>
              <a:srgbClr val="C992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Negative Component 2</a:t>
            </a:r>
            <a:endParaRPr/>
          </a:p>
        </p:txBody>
      </p:sp>
      <p:sp>
        <p:nvSpPr>
          <p:cNvPr id="537" name="Google Shape;537;p51"/>
          <p:cNvSpPr txBox="1"/>
          <p:nvPr/>
        </p:nvSpPr>
        <p:spPr>
          <a:xfrm>
            <a:off x="218806" y="332783"/>
            <a:ext cx="8424333" cy="9093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675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 sz="40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MultiOmics Data Integration : Clustered Heatmap Significant Elements</a:t>
            </a:r>
            <a:br>
              <a:rPr lang="en-US" sz="40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650"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8" name="Google Shape;538;p51"/>
          <p:cNvSpPr/>
          <p:nvPr/>
        </p:nvSpPr>
        <p:spPr>
          <a:xfrm>
            <a:off x="1082540" y="5815419"/>
            <a:ext cx="344262" cy="216769"/>
          </a:xfrm>
          <a:prstGeom prst="rect">
            <a:avLst/>
          </a:prstGeom>
          <a:noFill/>
          <a:ln cap="flat" cmpd="sng" w="38100">
            <a:solidFill>
              <a:srgbClr val="0066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51"/>
          <p:cNvSpPr txBox="1"/>
          <p:nvPr/>
        </p:nvSpPr>
        <p:spPr>
          <a:xfrm>
            <a:off x="1500352" y="5692972"/>
            <a:ext cx="285326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Component 2 -&gt; Differentiates WW and WD with opposite expression patterns</a:t>
            </a:r>
            <a:endParaRPr/>
          </a:p>
        </p:txBody>
      </p:sp>
      <p:sp>
        <p:nvSpPr>
          <p:cNvPr id="540" name="Google Shape;540;p51"/>
          <p:cNvSpPr txBox="1"/>
          <p:nvPr/>
        </p:nvSpPr>
        <p:spPr>
          <a:xfrm>
            <a:off x="5268023" y="5628019"/>
            <a:ext cx="36219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Component 1 -&gt; Differentiates Region A from B &amp; C in both WW and WD with opposite expression patterns</a:t>
            </a:r>
            <a:endParaRPr/>
          </a:p>
        </p:txBody>
      </p:sp>
      <p:sp>
        <p:nvSpPr>
          <p:cNvPr id="541" name="Google Shape;541;p51"/>
          <p:cNvSpPr/>
          <p:nvPr/>
        </p:nvSpPr>
        <p:spPr>
          <a:xfrm>
            <a:off x="4924168" y="5745683"/>
            <a:ext cx="344262" cy="216769"/>
          </a:xfrm>
          <a:prstGeom prst="rect">
            <a:avLst/>
          </a:prstGeom>
          <a:noFill/>
          <a:ln cap="flat" cmpd="sng" w="38100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51"/>
          <p:cNvSpPr/>
          <p:nvPr/>
        </p:nvSpPr>
        <p:spPr>
          <a:xfrm>
            <a:off x="1059411" y="5776178"/>
            <a:ext cx="415111" cy="313791"/>
          </a:xfrm>
          <a:prstGeom prst="rect">
            <a:avLst/>
          </a:prstGeom>
          <a:noFill/>
          <a:ln cap="flat" cmpd="sng" w="38100">
            <a:solidFill>
              <a:srgbClr val="C9920D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51"/>
          <p:cNvSpPr/>
          <p:nvPr/>
        </p:nvSpPr>
        <p:spPr>
          <a:xfrm>
            <a:off x="1972733" y="5182449"/>
            <a:ext cx="1253066" cy="354680"/>
          </a:xfrm>
          <a:prstGeom prst="rect">
            <a:avLst/>
          </a:prstGeom>
          <a:noFill/>
          <a:ln cap="flat" cmpd="sng" w="38100">
            <a:solidFill>
              <a:srgbClr val="C9920D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51"/>
          <p:cNvSpPr/>
          <p:nvPr/>
        </p:nvSpPr>
        <p:spPr>
          <a:xfrm>
            <a:off x="3237175" y="5182449"/>
            <a:ext cx="1253066" cy="354680"/>
          </a:xfrm>
          <a:prstGeom prst="rect">
            <a:avLst/>
          </a:prstGeom>
          <a:noFill/>
          <a:ln cap="flat" cmpd="sng" w="38100">
            <a:solidFill>
              <a:srgbClr val="0066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51"/>
          <p:cNvSpPr/>
          <p:nvPr/>
        </p:nvSpPr>
        <p:spPr>
          <a:xfrm>
            <a:off x="4123267" y="4080933"/>
            <a:ext cx="230352" cy="1089485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51"/>
          <p:cNvSpPr/>
          <p:nvPr/>
        </p:nvSpPr>
        <p:spPr>
          <a:xfrm>
            <a:off x="2926985" y="4079608"/>
            <a:ext cx="230352" cy="1089485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7" name="Google Shape;547;p51"/>
          <p:cNvCxnSpPr>
            <a:endCxn id="548" idx="1"/>
          </p:cNvCxnSpPr>
          <p:nvPr/>
        </p:nvCxnSpPr>
        <p:spPr>
          <a:xfrm>
            <a:off x="571520" y="2025246"/>
            <a:ext cx="570300" cy="1210200"/>
          </a:xfrm>
          <a:prstGeom prst="straightConnector1">
            <a:avLst/>
          </a:prstGeom>
          <a:noFill/>
          <a:ln cap="flat" cmpd="sng" w="25400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548" name="Google Shape;548;p51"/>
          <p:cNvSpPr/>
          <p:nvPr/>
        </p:nvSpPr>
        <p:spPr>
          <a:xfrm>
            <a:off x="1141820" y="3203256"/>
            <a:ext cx="4433888" cy="64380"/>
          </a:xfrm>
          <a:prstGeom prst="rect">
            <a:avLst/>
          </a:prstGeom>
          <a:noFill/>
          <a:ln cap="flat" cmpd="sng" w="12700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51"/>
          <p:cNvSpPr/>
          <p:nvPr/>
        </p:nvSpPr>
        <p:spPr>
          <a:xfrm>
            <a:off x="4898278" y="5704949"/>
            <a:ext cx="415111" cy="313791"/>
          </a:xfrm>
          <a:prstGeom prst="rect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3" id="102" name="Google Shape;102;p16"/>
          <p:cNvPicPr preferRelativeResize="0"/>
          <p:nvPr/>
        </p:nvPicPr>
        <p:blipFill rotWithShape="1">
          <a:blip r:embed="rId3">
            <a:alphaModFix/>
          </a:blip>
          <a:srcRect b="3960" l="3941" r="7880" t="3959"/>
          <a:stretch/>
        </p:blipFill>
        <p:spPr>
          <a:xfrm>
            <a:off x="495301" y="1096962"/>
            <a:ext cx="1023937" cy="1063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4a" id="103" name="Google Shape;103;p16"/>
          <p:cNvPicPr preferRelativeResize="0"/>
          <p:nvPr/>
        </p:nvPicPr>
        <p:blipFill rotWithShape="1">
          <a:blip r:embed="rId4">
            <a:alphaModFix/>
          </a:blip>
          <a:srcRect b="0" l="8000" r="8000" t="0"/>
          <a:stretch/>
        </p:blipFill>
        <p:spPr>
          <a:xfrm>
            <a:off x="1943101" y="1096962"/>
            <a:ext cx="1435100" cy="110331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571501" y="2238375"/>
            <a:ext cx="102235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Viruses</a:t>
            </a:r>
            <a:endParaRPr/>
          </a:p>
        </p:txBody>
      </p:sp>
      <p:sp>
        <p:nvSpPr>
          <p:cNvPr id="105" name="Google Shape;105;p16"/>
          <p:cNvSpPr txBox="1"/>
          <p:nvPr/>
        </p:nvSpPr>
        <p:spPr>
          <a:xfrm>
            <a:off x="2019301" y="2163762"/>
            <a:ext cx="1216025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Microbes</a:t>
            </a:r>
            <a:endParaRPr/>
          </a:p>
        </p:txBody>
      </p:sp>
      <p:sp>
        <p:nvSpPr>
          <p:cNvPr id="106" name="Google Shape;106;p16"/>
          <p:cNvSpPr txBox="1"/>
          <p:nvPr/>
        </p:nvSpPr>
        <p:spPr>
          <a:xfrm>
            <a:off x="4838701" y="2316162"/>
            <a:ext cx="822325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Fungi</a:t>
            </a:r>
            <a:endParaRPr/>
          </a:p>
        </p:txBody>
      </p:sp>
      <p:sp>
        <p:nvSpPr>
          <p:cNvPr id="107" name="Google Shape;107;p16"/>
          <p:cNvSpPr txBox="1"/>
          <p:nvPr/>
        </p:nvSpPr>
        <p:spPr>
          <a:xfrm>
            <a:off x="647701" y="3535362"/>
            <a:ext cx="102870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Insects</a:t>
            </a:r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2247901" y="3459162"/>
            <a:ext cx="144780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Fishes</a:t>
            </a:r>
            <a:endParaRPr/>
          </a:p>
        </p:txBody>
      </p:sp>
      <p:sp>
        <p:nvSpPr>
          <p:cNvPr id="109" name="Google Shape;109;p16"/>
          <p:cNvSpPr txBox="1"/>
          <p:nvPr/>
        </p:nvSpPr>
        <p:spPr>
          <a:xfrm>
            <a:off x="431801" y="5068233"/>
            <a:ext cx="146050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Mouse/Rat</a:t>
            </a:r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7880875" y="3016249"/>
            <a:ext cx="898525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Plants</a:t>
            </a:r>
            <a:endParaRPr/>
          </a:p>
        </p:txBody>
      </p:sp>
      <p:sp>
        <p:nvSpPr>
          <p:cNvPr id="111" name="Google Shape;111;p16"/>
          <p:cNvSpPr txBox="1"/>
          <p:nvPr/>
        </p:nvSpPr>
        <p:spPr>
          <a:xfrm>
            <a:off x="5029201" y="5904468"/>
            <a:ext cx="6190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Cow</a:t>
            </a:r>
            <a:endParaRPr/>
          </a:p>
        </p:txBody>
      </p:sp>
      <p:sp>
        <p:nvSpPr>
          <p:cNvPr id="112" name="Google Shape;112;p16"/>
          <p:cNvSpPr txBox="1"/>
          <p:nvPr/>
        </p:nvSpPr>
        <p:spPr>
          <a:xfrm>
            <a:off x="7810501" y="5102298"/>
            <a:ext cx="1004887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Human</a:t>
            </a:r>
            <a:endParaRPr/>
          </a:p>
        </p:txBody>
      </p:sp>
      <p:pic>
        <p:nvPicPr>
          <p:cNvPr descr="G8" id="113" name="Google Shape;11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52701" y="3944937"/>
            <a:ext cx="1014412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9" id="114" name="Google Shape;114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97376" y="1173162"/>
            <a:ext cx="1736725" cy="1177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10" id="115" name="Google Shape;115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7065" y="5572918"/>
            <a:ext cx="1497012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11" id="116" name="Google Shape;116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52901" y="4662487"/>
            <a:ext cx="1887214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7" id="117" name="Google Shape;117;p16"/>
          <p:cNvPicPr preferRelativeResize="0"/>
          <p:nvPr/>
        </p:nvPicPr>
        <p:blipFill rotWithShape="1">
          <a:blip r:embed="rId9">
            <a:alphaModFix/>
          </a:blip>
          <a:srcRect b="4968" l="0" r="0" t="9937"/>
          <a:stretch/>
        </p:blipFill>
        <p:spPr>
          <a:xfrm>
            <a:off x="7496176" y="3506133"/>
            <a:ext cx="1393825" cy="15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/>
          <p:nvPr/>
        </p:nvSpPr>
        <p:spPr>
          <a:xfrm>
            <a:off x="6519863" y="2163762"/>
            <a:ext cx="1228725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Nematode</a:t>
            </a:r>
            <a:endParaRPr/>
          </a:p>
        </p:txBody>
      </p:sp>
      <p:sp>
        <p:nvSpPr>
          <p:cNvPr id="119" name="Google Shape;119;p16"/>
          <p:cNvSpPr/>
          <p:nvPr/>
        </p:nvSpPr>
        <p:spPr>
          <a:xfrm>
            <a:off x="4381501" y="4159250"/>
            <a:ext cx="10922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Chicken</a:t>
            </a: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2781301" y="5364162"/>
            <a:ext cx="642937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Dog</a:t>
            </a:r>
            <a:endParaRPr/>
          </a:p>
        </p:txBody>
      </p:sp>
      <p:pic>
        <p:nvPicPr>
          <p:cNvPr descr="nematode" id="121" name="Google Shape;121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286501" y="1173162"/>
            <a:ext cx="152400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bee" id="122" name="Google Shape;122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2901" y="2544762"/>
            <a:ext cx="121920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cken-whiteleghorn" id="123" name="Google Shape;123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381501" y="2863850"/>
            <a:ext cx="1295400" cy="12334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" id="124" name="Google Shape;124;p16"/>
          <p:cNvPicPr preferRelativeResize="0"/>
          <p:nvPr/>
        </p:nvPicPr>
        <p:blipFill rotWithShape="1">
          <a:blip r:embed="rId13">
            <a:alphaModFix/>
          </a:blip>
          <a:srcRect b="5081" l="24799" r="6242" t="46091"/>
          <a:stretch/>
        </p:blipFill>
        <p:spPr>
          <a:xfrm>
            <a:off x="2095501" y="2544762"/>
            <a:ext cx="1752600" cy="992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mp" id="125" name="Google Shape;125;p1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286501" y="2652712"/>
            <a:ext cx="1168400" cy="16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/>
          <p:nvPr/>
        </p:nvSpPr>
        <p:spPr>
          <a:xfrm>
            <a:off x="6214846" y="4293155"/>
            <a:ext cx="142103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Chimpanzee</a:t>
            </a:r>
            <a:endParaRPr/>
          </a:p>
        </p:txBody>
      </p:sp>
      <p:pic>
        <p:nvPicPr>
          <p:cNvPr descr="mice" id="127" name="Google Shape;127;p1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46870" y="4230687"/>
            <a:ext cx="1841500" cy="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/>
          <p:nvPr/>
        </p:nvSpPr>
        <p:spPr>
          <a:xfrm>
            <a:off x="358776" y="220662"/>
            <a:ext cx="7529513" cy="7778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Various Living Organisms</a:t>
            </a:r>
            <a:endParaRPr/>
          </a:p>
        </p:txBody>
      </p:sp>
      <p:pic>
        <p:nvPicPr>
          <p:cNvPr descr="No whole plant.jpg                                             00029468Oleander                       B7C7A181:" id="129" name="Google Shape;129;p1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904081" y="1128139"/>
            <a:ext cx="784532" cy="187489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 txBox="1"/>
          <p:nvPr/>
        </p:nvSpPr>
        <p:spPr>
          <a:xfrm>
            <a:off x="2016931" y="5750996"/>
            <a:ext cx="5688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Pig      </a:t>
            </a:r>
            <a:endParaRPr/>
          </a:p>
        </p:txBody>
      </p:sp>
      <p:pic>
        <p:nvPicPr>
          <p:cNvPr descr="normalstatemetal" id="131" name="Google Shape;131;p1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273690" y="4851699"/>
            <a:ext cx="1370232" cy="72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1"/>
          <p:nvPr/>
        </p:nvSpPr>
        <p:spPr>
          <a:xfrm>
            <a:off x="6519863" y="5622392"/>
            <a:ext cx="10266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Neurons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555" name="Google Shape;555;p52"/>
          <p:cNvSpPr txBox="1"/>
          <p:nvPr>
            <p:ph idx="1" type="body"/>
          </p:nvPr>
        </p:nvSpPr>
        <p:spPr>
          <a:xfrm>
            <a:off x="457199" y="1600200"/>
            <a:ext cx="842375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Introduction</a:t>
            </a:r>
            <a:endParaRPr/>
          </a:p>
          <a:p>
            <a:pPr indent="-342900" lvl="0" marL="342900" rtl="0" algn="l">
              <a:spcBef>
                <a:spcPts val="168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US">
                <a:solidFill>
                  <a:srgbClr val="FF0000"/>
                </a:solidFill>
              </a:rPr>
              <a:t>Translational Bioinformatics Tools and Genomic Solutions 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SoyKB and KBCommons Knowledge Bases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2000"/>
              <a:buChar char="–"/>
            </a:pPr>
            <a:r>
              <a:rPr lang="en-US">
                <a:solidFill>
                  <a:srgbClr val="FF0000"/>
                </a:solidFill>
              </a:rPr>
              <a:t>PGen Workflow &amp; SNPViz v2.0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Soybean Allele Catalog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IMPRes Algorithm and Tool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G2PDeep Method</a:t>
            </a:r>
            <a:endParaRPr sz="2100">
              <a:solidFill>
                <a:schemeClr val="dk1"/>
              </a:solidFill>
            </a:endParaRPr>
          </a:p>
          <a:p>
            <a:pPr indent="-158750" lvl="1" marL="742950" rtl="0" algn="l"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3"/>
          <p:cNvSpPr txBox="1"/>
          <p:nvPr>
            <p:ph type="title"/>
          </p:nvPr>
        </p:nvSpPr>
        <p:spPr>
          <a:xfrm>
            <a:off x="381000" y="443346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/>
              <a:t>PGen Workflow for Genomic Variations </a:t>
            </a:r>
            <a:endParaRPr/>
          </a:p>
        </p:txBody>
      </p:sp>
      <p:sp>
        <p:nvSpPr>
          <p:cNvPr id="561" name="Google Shape;561;p53"/>
          <p:cNvSpPr txBox="1"/>
          <p:nvPr>
            <p:ph idx="1" type="body"/>
          </p:nvPr>
        </p:nvSpPr>
        <p:spPr>
          <a:xfrm>
            <a:off x="457201" y="1518613"/>
            <a:ext cx="4765540" cy="4467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Char char="•"/>
            </a:pPr>
            <a:r>
              <a:rPr lang="en-US" sz="2200"/>
              <a:t>Resequencing of 1000+ soybean germplasm for </a:t>
            </a:r>
            <a:r>
              <a:rPr lang="en-US" sz="2200">
                <a:solidFill>
                  <a:srgbClr val="FF0000"/>
                </a:solidFill>
              </a:rPr>
              <a:t>better understanding of genomic variations </a:t>
            </a:r>
            <a:r>
              <a:rPr lang="en-US" sz="2200"/>
              <a:t>and application to </a:t>
            </a:r>
            <a:r>
              <a:rPr lang="en-US" sz="2200">
                <a:solidFill>
                  <a:srgbClr val="FF0000"/>
                </a:solidFill>
              </a:rPr>
              <a:t>trait discovery (oil, protein, SCN, drought, heat and salt and</a:t>
            </a:r>
            <a:r>
              <a:rPr lang="en-US" sz="2200"/>
              <a:t> </a:t>
            </a:r>
            <a:r>
              <a:rPr lang="en-US" sz="2200">
                <a:solidFill>
                  <a:srgbClr val="FF0000"/>
                </a:solidFill>
              </a:rPr>
              <a:t>root system architecture)</a:t>
            </a:r>
            <a:endParaRPr/>
          </a:p>
          <a:p>
            <a:pPr indent="-342900" lvl="0" marL="342900" rtl="0" algn="l">
              <a:spcBef>
                <a:spcPts val="1607"/>
              </a:spcBef>
              <a:spcAft>
                <a:spcPts val="0"/>
              </a:spcAft>
              <a:buClr>
                <a:srgbClr val="4C4C4C"/>
              </a:buClr>
              <a:buSzPct val="100000"/>
              <a:buChar char="•"/>
            </a:pPr>
            <a:r>
              <a:rPr lang="en-US" sz="2200"/>
              <a:t>Resequencing data generated at 15X and 40X from </a:t>
            </a:r>
            <a:r>
              <a:rPr lang="en-US" sz="2200">
                <a:solidFill>
                  <a:srgbClr val="FF0000"/>
                </a:solidFill>
              </a:rPr>
              <a:t>USB funded project between MU and industry (Dow, Monsanto, Bayer)</a:t>
            </a:r>
            <a:endParaRPr/>
          </a:p>
          <a:p>
            <a:pPr indent="-342900" lvl="0" marL="342900" rtl="0" algn="l">
              <a:spcBef>
                <a:spcPts val="1607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 sz="2200">
                <a:solidFill>
                  <a:srgbClr val="FF0000"/>
                </a:solidFill>
              </a:rPr>
              <a:t>Establish fast and efficient analysis pipelines </a:t>
            </a:r>
            <a:r>
              <a:rPr lang="en-US" sz="2200"/>
              <a:t>for SNP &amp; Indel identification and downstream analysis for </a:t>
            </a:r>
            <a:r>
              <a:rPr lang="en-US" sz="2200">
                <a:solidFill>
                  <a:srgbClr val="FF0000"/>
                </a:solidFill>
              </a:rPr>
              <a:t>improvements in soybean traits</a:t>
            </a:r>
            <a:endParaRPr sz="2200"/>
          </a:p>
        </p:txBody>
      </p:sp>
      <p:pic>
        <p:nvPicPr>
          <p:cNvPr id="562" name="Google Shape;56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2740" y="2149052"/>
            <a:ext cx="3590938" cy="2549948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53"/>
          <p:cNvSpPr txBox="1"/>
          <p:nvPr/>
        </p:nvSpPr>
        <p:spPr>
          <a:xfrm>
            <a:off x="5804647" y="4889268"/>
            <a:ext cx="2805953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PGen Workflow for SNP and Indel Calling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XSEDE and Cyverse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4"/>
          <p:cNvSpPr txBox="1"/>
          <p:nvPr>
            <p:ph type="title"/>
          </p:nvPr>
        </p:nvSpPr>
        <p:spPr>
          <a:xfrm>
            <a:off x="381206" y="564970"/>
            <a:ext cx="8229600" cy="21518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/>
              <a:t>PGen </a:t>
            </a:r>
            <a:br>
              <a:rPr lang="en-US"/>
            </a:br>
            <a:r>
              <a:rPr lang="en-US"/>
              <a:t>Workflow </a:t>
            </a:r>
            <a:br>
              <a:rPr lang="en-US"/>
            </a:br>
            <a:r>
              <a:rPr lang="en-US"/>
              <a:t>in SoyKB</a:t>
            </a:r>
            <a:br>
              <a:rPr lang="en-US"/>
            </a:br>
            <a:r>
              <a:rPr lang="en-US"/>
              <a:t>and GitHub</a:t>
            </a:r>
            <a:endParaRPr/>
          </a:p>
        </p:txBody>
      </p:sp>
      <p:pic>
        <p:nvPicPr>
          <p:cNvPr id="569" name="Google Shape;569;p54"/>
          <p:cNvPicPr preferRelativeResize="0"/>
          <p:nvPr/>
        </p:nvPicPr>
        <p:blipFill rotWithShape="1">
          <a:blip r:embed="rId3">
            <a:alphaModFix/>
          </a:blip>
          <a:srcRect b="0" l="23029" r="24274" t="5147"/>
          <a:stretch/>
        </p:blipFill>
        <p:spPr>
          <a:xfrm>
            <a:off x="2990624" y="150607"/>
            <a:ext cx="5895191" cy="5988029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54"/>
          <p:cNvSpPr/>
          <p:nvPr/>
        </p:nvSpPr>
        <p:spPr>
          <a:xfrm>
            <a:off x="258726" y="4057917"/>
            <a:ext cx="38560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Web version 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http://soykb.org/Pegasus/index.php</a:t>
            </a:r>
            <a:endParaRPr/>
          </a:p>
        </p:txBody>
      </p:sp>
      <p:sp>
        <p:nvSpPr>
          <p:cNvPr id="571" name="Google Shape;571;p54"/>
          <p:cNvSpPr/>
          <p:nvPr/>
        </p:nvSpPr>
        <p:spPr>
          <a:xfrm>
            <a:off x="3281082" y="1371600"/>
            <a:ext cx="5253318" cy="704626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54"/>
          <p:cNvSpPr/>
          <p:nvPr/>
        </p:nvSpPr>
        <p:spPr>
          <a:xfrm>
            <a:off x="258726" y="4704248"/>
            <a:ext cx="3856074" cy="9233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GitHub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https://github.com/pegasus-isi/PGen-GenomicVariations-Workflow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54"/>
          <p:cNvSpPr txBox="1"/>
          <p:nvPr/>
        </p:nvSpPr>
        <p:spPr>
          <a:xfrm>
            <a:off x="381206" y="5836890"/>
            <a:ext cx="3491345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Liu et. al BMC Bioinformatics, 2016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5"/>
          <p:cNvSpPr txBox="1"/>
          <p:nvPr/>
        </p:nvSpPr>
        <p:spPr>
          <a:xfrm>
            <a:off x="287767" y="274320"/>
            <a:ext cx="8633358" cy="880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NGS Resequencing Data Browser</a:t>
            </a:r>
            <a:endParaRPr/>
          </a:p>
        </p:txBody>
      </p:sp>
      <p:sp>
        <p:nvSpPr>
          <p:cNvPr id="579" name="Google Shape;579;p55"/>
          <p:cNvSpPr/>
          <p:nvPr/>
        </p:nvSpPr>
        <p:spPr>
          <a:xfrm>
            <a:off x="5868503" y="2043577"/>
            <a:ext cx="2435504" cy="40934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NGS Resequencing data shared at multiple tiers directly from iPlant data store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Incorporated in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SNP card pages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Gene card pages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Chromosome Visualizer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SNPViz Tool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5"/>
          <p:cNvSpPr/>
          <p:nvPr/>
        </p:nvSpPr>
        <p:spPr>
          <a:xfrm>
            <a:off x="5352826" y="1245180"/>
            <a:ext cx="32766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NGS Resequencing Data Browser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p55"/>
          <p:cNvPicPr preferRelativeResize="0"/>
          <p:nvPr/>
        </p:nvPicPr>
        <p:blipFill rotWithShape="1">
          <a:blip r:embed="rId3">
            <a:alphaModFix/>
          </a:blip>
          <a:srcRect b="-736" l="20955" r="22614" t="5147"/>
          <a:stretch/>
        </p:blipFill>
        <p:spPr>
          <a:xfrm>
            <a:off x="287767" y="1143001"/>
            <a:ext cx="5424544" cy="508551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5"/>
          <p:cNvSpPr/>
          <p:nvPr/>
        </p:nvSpPr>
        <p:spPr>
          <a:xfrm>
            <a:off x="641660" y="2921184"/>
            <a:ext cx="3166547" cy="257628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944" y="580913"/>
            <a:ext cx="7974770" cy="5593346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56"/>
          <p:cNvSpPr txBox="1"/>
          <p:nvPr/>
        </p:nvSpPr>
        <p:spPr>
          <a:xfrm>
            <a:off x="257289" y="1453646"/>
            <a:ext cx="990600" cy="64633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FastQC Quality</a:t>
            </a:r>
            <a:endParaRPr/>
          </a:p>
        </p:txBody>
      </p:sp>
      <p:sp>
        <p:nvSpPr>
          <p:cNvPr id="589" name="Google Shape;589;p56"/>
          <p:cNvSpPr txBox="1"/>
          <p:nvPr/>
        </p:nvSpPr>
        <p:spPr>
          <a:xfrm>
            <a:off x="2362200" y="119248"/>
            <a:ext cx="4876800" cy="46166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NGS Resequencing Data Browser</a:t>
            </a:r>
            <a:endParaRPr/>
          </a:p>
        </p:txBody>
      </p:sp>
      <p:sp>
        <p:nvSpPr>
          <p:cNvPr id="590" name="Google Shape;590;p56"/>
          <p:cNvSpPr txBox="1"/>
          <p:nvPr/>
        </p:nvSpPr>
        <p:spPr>
          <a:xfrm>
            <a:off x="257289" y="4805065"/>
            <a:ext cx="1473530" cy="64633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SNP Annotations</a:t>
            </a:r>
            <a:endParaRPr/>
          </a:p>
        </p:txBody>
      </p:sp>
      <p:sp>
        <p:nvSpPr>
          <p:cNvPr id="591" name="Google Shape;591;p56"/>
          <p:cNvSpPr txBox="1"/>
          <p:nvPr/>
        </p:nvSpPr>
        <p:spPr>
          <a:xfrm>
            <a:off x="5327725" y="4078622"/>
            <a:ext cx="1295400" cy="92333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Copy Number Variations</a:t>
            </a:r>
            <a:endParaRPr/>
          </a:p>
        </p:txBody>
      </p:sp>
      <p:sp>
        <p:nvSpPr>
          <p:cNvPr id="592" name="Google Shape;592;p56"/>
          <p:cNvSpPr txBox="1"/>
          <p:nvPr/>
        </p:nvSpPr>
        <p:spPr>
          <a:xfrm>
            <a:off x="3544196" y="2259985"/>
            <a:ext cx="2209800" cy="64633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View and Download Reports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278" y="1029686"/>
            <a:ext cx="4179696" cy="449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5727" y="2553764"/>
            <a:ext cx="1821656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25726" y="1660307"/>
            <a:ext cx="2500313" cy="735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25727" y="928196"/>
            <a:ext cx="1664494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25727" y="3692580"/>
            <a:ext cx="3997568" cy="1014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35612" y="4811815"/>
            <a:ext cx="3987682" cy="1014413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57"/>
          <p:cNvSpPr/>
          <p:nvPr/>
        </p:nvSpPr>
        <p:spPr>
          <a:xfrm>
            <a:off x="264278" y="2696756"/>
            <a:ext cx="4142768" cy="796895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57"/>
          <p:cNvSpPr/>
          <p:nvPr/>
        </p:nvSpPr>
        <p:spPr>
          <a:xfrm>
            <a:off x="4745422" y="857251"/>
            <a:ext cx="4136970" cy="5025509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57"/>
          <p:cNvSpPr/>
          <p:nvPr/>
        </p:nvSpPr>
        <p:spPr>
          <a:xfrm>
            <a:off x="4480902" y="2904055"/>
            <a:ext cx="190664" cy="43982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25400">
            <a:solidFill>
              <a:srgbClr val="86610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57"/>
          <p:cNvSpPr txBox="1"/>
          <p:nvPr/>
        </p:nvSpPr>
        <p:spPr>
          <a:xfrm>
            <a:off x="366102" y="230235"/>
            <a:ext cx="8229600" cy="69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b="0" i="0" lang="en-US" sz="40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SNPViz v2.0: GWAS to Genes</a:t>
            </a:r>
            <a:endParaRPr/>
          </a:p>
        </p:txBody>
      </p:sp>
      <p:sp>
        <p:nvSpPr>
          <p:cNvPr id="607" name="Google Shape;607;p57"/>
          <p:cNvSpPr/>
          <p:nvPr/>
        </p:nvSpPr>
        <p:spPr>
          <a:xfrm>
            <a:off x="428429" y="4953000"/>
            <a:ext cx="3855704" cy="278442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57"/>
          <p:cNvSpPr txBox="1"/>
          <p:nvPr/>
        </p:nvSpPr>
        <p:spPr>
          <a:xfrm>
            <a:off x="6983275" y="941079"/>
            <a:ext cx="17038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Genome Version, Chromosome Position and Range Selection</a:t>
            </a:r>
            <a:endParaRPr/>
          </a:p>
        </p:txBody>
      </p:sp>
      <p:cxnSp>
        <p:nvCxnSpPr>
          <p:cNvPr id="609" name="Google Shape;609;p57"/>
          <p:cNvCxnSpPr>
            <a:stCxn id="608" idx="1"/>
          </p:cNvCxnSpPr>
          <p:nvPr/>
        </p:nvCxnSpPr>
        <p:spPr>
          <a:xfrm rot="10800000">
            <a:off x="6647275" y="1264245"/>
            <a:ext cx="336000" cy="0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610" name="Google Shape;610;p57"/>
          <p:cNvCxnSpPr/>
          <p:nvPr/>
        </p:nvCxnSpPr>
        <p:spPr>
          <a:xfrm flipH="1">
            <a:off x="7375015" y="1692232"/>
            <a:ext cx="346585" cy="213298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611" name="Google Shape;611;p57"/>
          <p:cNvSpPr txBox="1"/>
          <p:nvPr/>
        </p:nvSpPr>
        <p:spPr>
          <a:xfrm>
            <a:off x="6924820" y="2052828"/>
            <a:ext cx="195361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Selection for SNP and Indels with filtering options for coding genes, surrounding regions and SNPEff annotations </a:t>
            </a:r>
            <a:endParaRPr/>
          </a:p>
        </p:txBody>
      </p:sp>
      <p:cxnSp>
        <p:nvCxnSpPr>
          <p:cNvPr id="612" name="Google Shape;612;p57"/>
          <p:cNvCxnSpPr/>
          <p:nvPr/>
        </p:nvCxnSpPr>
        <p:spPr>
          <a:xfrm flipH="1">
            <a:off x="6620296" y="2601508"/>
            <a:ext cx="346585" cy="213298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613" name="Google Shape;613;p57"/>
          <p:cNvSpPr txBox="1"/>
          <p:nvPr/>
        </p:nvSpPr>
        <p:spPr>
          <a:xfrm>
            <a:off x="4825727" y="3528908"/>
            <a:ext cx="407142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Import GWAS significance pvalue and Phenotype Color</a:t>
            </a:r>
            <a:endParaRPr/>
          </a:p>
        </p:txBody>
      </p:sp>
      <p:cxnSp>
        <p:nvCxnSpPr>
          <p:cNvPr id="614" name="Google Shape;614;p57"/>
          <p:cNvCxnSpPr/>
          <p:nvPr/>
        </p:nvCxnSpPr>
        <p:spPr>
          <a:xfrm flipH="1">
            <a:off x="5729297" y="3810976"/>
            <a:ext cx="346585" cy="213298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615" name="Google Shape;615;p57"/>
          <p:cNvCxnSpPr/>
          <p:nvPr/>
        </p:nvCxnSpPr>
        <p:spPr>
          <a:xfrm flipH="1">
            <a:off x="6000230" y="3809707"/>
            <a:ext cx="793359" cy="1282514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616" name="Google Shape;616;p57"/>
          <p:cNvSpPr txBox="1"/>
          <p:nvPr/>
        </p:nvSpPr>
        <p:spPr>
          <a:xfrm>
            <a:off x="3283534" y="5498279"/>
            <a:ext cx="3117265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Zeng et al. BIBM 2020, IJDMB 2021</a:t>
            </a:r>
            <a:endParaRPr/>
          </a:p>
        </p:txBody>
      </p:sp>
      <p:sp>
        <p:nvSpPr>
          <p:cNvPr id="617" name="Google Shape;617;p57"/>
          <p:cNvSpPr txBox="1"/>
          <p:nvPr/>
        </p:nvSpPr>
        <p:spPr>
          <a:xfrm>
            <a:off x="263629" y="5827009"/>
            <a:ext cx="8559017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Tool developed in-house to enable efficient identification and translation of soybean genes that control phenotypes in breeding program using large scale GWAS and Resequencing based SNP datasets</a:t>
            </a:r>
            <a:endParaRPr/>
          </a:p>
        </p:txBody>
      </p:sp>
      <p:sp>
        <p:nvSpPr>
          <p:cNvPr id="618" name="Google Shape;618;p57"/>
          <p:cNvSpPr/>
          <p:nvPr/>
        </p:nvSpPr>
        <p:spPr>
          <a:xfrm>
            <a:off x="264279" y="5507080"/>
            <a:ext cx="2955172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Langewisch et al. Plos One 2014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715" y="857250"/>
            <a:ext cx="5402899" cy="4169979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58"/>
          <p:cNvSpPr/>
          <p:nvPr/>
        </p:nvSpPr>
        <p:spPr>
          <a:xfrm>
            <a:off x="3039758" y="5927952"/>
            <a:ext cx="2932469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SNP, INDEL and SNPEff Annotation</a:t>
            </a:r>
            <a:endParaRPr/>
          </a:p>
        </p:txBody>
      </p:sp>
      <p:sp>
        <p:nvSpPr>
          <p:cNvPr id="625" name="Google Shape;625;p58"/>
          <p:cNvSpPr/>
          <p:nvPr/>
        </p:nvSpPr>
        <p:spPr>
          <a:xfrm>
            <a:off x="4130812" y="3781331"/>
            <a:ext cx="522644" cy="174267"/>
          </a:xfrm>
          <a:prstGeom prst="rect">
            <a:avLst/>
          </a:prstGeom>
          <a:noFill/>
          <a:ln cap="flat" cmpd="sng" w="2857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24" y="4665133"/>
            <a:ext cx="6878669" cy="1237502"/>
          </a:xfrm>
          <a:prstGeom prst="rect">
            <a:avLst/>
          </a:prstGeom>
          <a:noFill/>
          <a:ln cap="flat" cmpd="sng" w="1905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27" name="Google Shape;627;p58"/>
          <p:cNvCxnSpPr/>
          <p:nvPr/>
        </p:nvCxnSpPr>
        <p:spPr>
          <a:xfrm flipH="1" rot="-5400000">
            <a:off x="4341306" y="4180614"/>
            <a:ext cx="771300" cy="147000"/>
          </a:xfrm>
          <a:prstGeom prst="bentConnector3">
            <a:avLst>
              <a:gd fmla="val 50003" name="adj1"/>
            </a:avLst>
          </a:prstGeom>
          <a:noFill/>
          <a:ln cap="flat" cmpd="sng" w="28575">
            <a:solidFill>
              <a:srgbClr val="7030A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28" name="Google Shape;628;p58"/>
          <p:cNvSpPr/>
          <p:nvPr/>
        </p:nvSpPr>
        <p:spPr>
          <a:xfrm>
            <a:off x="4888410" y="3781331"/>
            <a:ext cx="635269" cy="165538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5551" y="956316"/>
            <a:ext cx="2605842" cy="2571275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630" name="Google Shape;630;p58"/>
          <p:cNvCxnSpPr>
            <a:stCxn id="628" idx="0"/>
            <a:endCxn id="629" idx="1"/>
          </p:cNvCxnSpPr>
          <p:nvPr/>
        </p:nvCxnSpPr>
        <p:spPr>
          <a:xfrm rot="-5400000">
            <a:off x="4921195" y="2526881"/>
            <a:ext cx="1539300" cy="969600"/>
          </a:xfrm>
          <a:prstGeom prst="bentConnector2">
            <a:avLst/>
          </a:prstGeom>
          <a:noFill/>
          <a:ln cap="flat" cmpd="sng" w="28575">
            <a:solidFill>
              <a:schemeClr val="accent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631" name="Google Shape;631;p58"/>
          <p:cNvSpPr txBox="1"/>
          <p:nvPr/>
        </p:nvSpPr>
        <p:spPr>
          <a:xfrm>
            <a:off x="366102" y="230235"/>
            <a:ext cx="8229600" cy="69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b="0" i="0" lang="en-US" sz="40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SNPViz v2.0:GWAS to Genes</a:t>
            </a:r>
            <a:endParaRPr/>
          </a:p>
        </p:txBody>
      </p:sp>
      <p:cxnSp>
        <p:nvCxnSpPr>
          <p:cNvPr id="632" name="Google Shape;632;p58"/>
          <p:cNvCxnSpPr/>
          <p:nvPr/>
        </p:nvCxnSpPr>
        <p:spPr>
          <a:xfrm>
            <a:off x="5549543" y="3864100"/>
            <a:ext cx="1295400" cy="801000"/>
          </a:xfrm>
          <a:prstGeom prst="bentConnector3">
            <a:avLst>
              <a:gd fmla="val 100325" name="adj1"/>
            </a:avLst>
          </a:prstGeom>
          <a:noFill/>
          <a:ln cap="flat" cmpd="sng" w="28575">
            <a:solidFill>
              <a:schemeClr val="accent2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633" name="Google Shape;633;p58"/>
          <p:cNvSpPr/>
          <p:nvPr/>
        </p:nvSpPr>
        <p:spPr>
          <a:xfrm>
            <a:off x="4237607" y="2288971"/>
            <a:ext cx="1435008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Annotation table</a:t>
            </a:r>
            <a:endParaRPr/>
          </a:p>
        </p:txBody>
      </p:sp>
      <p:sp>
        <p:nvSpPr>
          <p:cNvPr id="634" name="Google Shape;634;p58"/>
          <p:cNvSpPr/>
          <p:nvPr/>
        </p:nvSpPr>
        <p:spPr>
          <a:xfrm>
            <a:off x="3984042" y="1255129"/>
            <a:ext cx="1338828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Phylogeny tree</a:t>
            </a:r>
            <a:endParaRPr/>
          </a:p>
        </p:txBody>
      </p:sp>
      <p:sp>
        <p:nvSpPr>
          <p:cNvPr id="635" name="Google Shape;635;p58"/>
          <p:cNvSpPr/>
          <p:nvPr/>
        </p:nvSpPr>
        <p:spPr>
          <a:xfrm>
            <a:off x="269715" y="2530928"/>
            <a:ext cx="963725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Haplotype</a:t>
            </a:r>
            <a:endParaRPr/>
          </a:p>
        </p:txBody>
      </p:sp>
      <p:sp>
        <p:nvSpPr>
          <p:cNvPr id="636" name="Google Shape;636;p58"/>
          <p:cNvSpPr/>
          <p:nvPr/>
        </p:nvSpPr>
        <p:spPr>
          <a:xfrm>
            <a:off x="7564651" y="3527591"/>
            <a:ext cx="103105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Gene Card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931" y="1318387"/>
            <a:ext cx="4124529" cy="3720663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59"/>
          <p:cNvSpPr/>
          <p:nvPr/>
        </p:nvSpPr>
        <p:spPr>
          <a:xfrm>
            <a:off x="1249768" y="5070890"/>
            <a:ext cx="2839239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Phenotype Color in Phylogeny tree</a:t>
            </a:r>
            <a:endParaRPr/>
          </a:p>
        </p:txBody>
      </p:sp>
      <p:pic>
        <p:nvPicPr>
          <p:cNvPr id="643" name="Google Shape;643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0427" y="1382065"/>
            <a:ext cx="4307681" cy="359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59"/>
          <p:cNvSpPr/>
          <p:nvPr/>
        </p:nvSpPr>
        <p:spPr>
          <a:xfrm>
            <a:off x="5143016" y="1362721"/>
            <a:ext cx="543911" cy="3656985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C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59"/>
          <p:cNvSpPr/>
          <p:nvPr/>
        </p:nvSpPr>
        <p:spPr>
          <a:xfrm>
            <a:off x="5125353" y="5070890"/>
            <a:ext cx="2945037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Showing P-value in annotation table</a:t>
            </a:r>
            <a:endParaRPr/>
          </a:p>
        </p:txBody>
      </p:sp>
      <p:cxnSp>
        <p:nvCxnSpPr>
          <p:cNvPr id="646" name="Google Shape;646;p59"/>
          <p:cNvCxnSpPr/>
          <p:nvPr/>
        </p:nvCxnSpPr>
        <p:spPr>
          <a:xfrm>
            <a:off x="4445876" y="1227740"/>
            <a:ext cx="23649" cy="3779473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7" name="Google Shape;647;p59"/>
          <p:cNvSpPr txBox="1"/>
          <p:nvPr/>
        </p:nvSpPr>
        <p:spPr>
          <a:xfrm>
            <a:off x="366102" y="230235"/>
            <a:ext cx="8229600" cy="69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b="0" i="0" lang="en-US" sz="40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SNPViz v2.0: GWAS to Genes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3884" y="1191036"/>
            <a:ext cx="7422356" cy="1385888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0"/>
          <p:cNvSpPr/>
          <p:nvPr/>
        </p:nvSpPr>
        <p:spPr>
          <a:xfrm>
            <a:off x="3395554" y="5284837"/>
            <a:ext cx="1579278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Download Results</a:t>
            </a:r>
            <a:endParaRPr/>
          </a:p>
        </p:txBody>
      </p:sp>
      <p:pic>
        <p:nvPicPr>
          <p:cNvPr id="654" name="Google Shape;654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12466" y="2749728"/>
            <a:ext cx="2687894" cy="2229589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5" name="Google Shape;655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47719" y="2638754"/>
            <a:ext cx="3045893" cy="2372711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6" name="Google Shape;656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0388" y="2694240"/>
            <a:ext cx="2681484" cy="23405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7" name="Google Shape;657;p60"/>
          <p:cNvCxnSpPr/>
          <p:nvPr/>
        </p:nvCxnSpPr>
        <p:spPr>
          <a:xfrm>
            <a:off x="2286001" y="1818947"/>
            <a:ext cx="0" cy="757977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58" name="Google Shape;658;p60"/>
          <p:cNvCxnSpPr/>
          <p:nvPr/>
        </p:nvCxnSpPr>
        <p:spPr>
          <a:xfrm>
            <a:off x="3395555" y="1811064"/>
            <a:ext cx="766542" cy="76586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59" name="Google Shape;659;p60"/>
          <p:cNvCxnSpPr/>
          <p:nvPr/>
        </p:nvCxnSpPr>
        <p:spPr>
          <a:xfrm>
            <a:off x="4635061" y="1811064"/>
            <a:ext cx="2159877" cy="76586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60" name="Google Shape;660;p60"/>
          <p:cNvSpPr txBox="1"/>
          <p:nvPr/>
        </p:nvSpPr>
        <p:spPr>
          <a:xfrm>
            <a:off x="366102" y="230235"/>
            <a:ext cx="8229600" cy="69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b="0" i="0" lang="en-US" sz="40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SNPViz v2.0: GWAS to Genes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666" name="Google Shape;666;p61"/>
          <p:cNvSpPr txBox="1"/>
          <p:nvPr>
            <p:ph idx="1" type="body"/>
          </p:nvPr>
        </p:nvSpPr>
        <p:spPr>
          <a:xfrm>
            <a:off x="457199" y="1600200"/>
            <a:ext cx="842375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Introduction</a:t>
            </a:r>
            <a:endParaRPr/>
          </a:p>
          <a:p>
            <a:pPr indent="-342900" lvl="0" marL="342900" rtl="0" algn="l">
              <a:spcBef>
                <a:spcPts val="168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US">
                <a:solidFill>
                  <a:srgbClr val="FF0000"/>
                </a:solidFill>
              </a:rPr>
              <a:t>Translational Bioinformatics Tools and Genomic Solutions 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SoyKB and KBCommons Knowledge Bases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PGen Workflow &amp; SNPViz v2.0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2000"/>
              <a:buChar char="–"/>
            </a:pPr>
            <a:r>
              <a:rPr lang="en-US">
                <a:solidFill>
                  <a:srgbClr val="FF0000"/>
                </a:solidFill>
              </a:rPr>
              <a:t>Soybean Allele Catalog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IMPRes Algorithm and Tool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G2PDeep Method</a:t>
            </a:r>
            <a:endParaRPr/>
          </a:p>
          <a:p>
            <a:pPr indent="-152400" lvl="1" marL="742950" rtl="0" algn="l">
              <a:spcBef>
                <a:spcPts val="1620"/>
              </a:spcBef>
              <a:spcAft>
                <a:spcPts val="0"/>
              </a:spcAft>
              <a:buClr>
                <a:srgbClr val="4C4C4C"/>
              </a:buClr>
              <a:buSzPts val="2100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-158750" lvl="1" marL="742950" rtl="0" algn="l"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236" y="1338255"/>
            <a:ext cx="5467767" cy="469678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 txBox="1"/>
          <p:nvPr>
            <p:ph type="title"/>
          </p:nvPr>
        </p:nvSpPr>
        <p:spPr>
          <a:xfrm>
            <a:off x="414601" y="268407"/>
            <a:ext cx="8229600" cy="10698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Genomics and Multiomics Datasets </a:t>
            </a:r>
            <a:endParaRPr/>
          </a:p>
        </p:txBody>
      </p:sp>
      <p:sp>
        <p:nvSpPr>
          <p:cNvPr id="139" name="Google Shape;139;p17"/>
          <p:cNvSpPr/>
          <p:nvPr/>
        </p:nvSpPr>
        <p:spPr>
          <a:xfrm>
            <a:off x="5721004" y="2147978"/>
            <a:ext cx="3273368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Informatics and Computational methods have rapidly become an essential component for all biological, plant science, animal science and biomedical studies!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lang="en-US" sz="4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Soybean Allele Catalog</a:t>
            </a:r>
            <a:endParaRPr/>
          </a:p>
        </p:txBody>
      </p:sp>
      <p:sp>
        <p:nvSpPr>
          <p:cNvPr id="672" name="Google Shape;672;p6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Developing a </a:t>
            </a:r>
            <a:r>
              <a:rPr lang="en-US">
                <a:solidFill>
                  <a:srgbClr val="FF0000"/>
                </a:solidFill>
              </a:rPr>
              <a:t>comprehensive understanding of soybean allele diversity</a:t>
            </a:r>
            <a:r>
              <a:rPr lang="en-US">
                <a:solidFill>
                  <a:schemeClr val="dk1"/>
                </a:solidFill>
              </a:rPr>
              <a:t> and </a:t>
            </a:r>
            <a:r>
              <a:rPr lang="en-US">
                <a:solidFill>
                  <a:srgbClr val="FF0000"/>
                </a:solidFill>
              </a:rPr>
              <a:t>gene networks in the </a:t>
            </a:r>
            <a:r>
              <a:rPr lang="en-US">
                <a:solidFill>
                  <a:srgbClr val="0000FF"/>
                </a:solidFill>
              </a:rPr>
              <a:t>US soybean ancestors and released US soybean varieties.</a:t>
            </a:r>
            <a:endParaRPr/>
          </a:p>
          <a:p>
            <a:pPr indent="-342900" lvl="0" marL="342900" rtl="0" algn="just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Development of a </a:t>
            </a:r>
            <a:r>
              <a:rPr lang="en-US">
                <a:solidFill>
                  <a:srgbClr val="FF0000"/>
                </a:solidFill>
              </a:rPr>
              <a:t>framework for utilization of large scale genomics variations</a:t>
            </a:r>
            <a:r>
              <a:rPr lang="en-US">
                <a:solidFill>
                  <a:schemeClr val="dk1"/>
                </a:solidFill>
              </a:rPr>
              <a:t> (SNPs and InDels) to </a:t>
            </a:r>
            <a:r>
              <a:rPr lang="en-US">
                <a:solidFill>
                  <a:srgbClr val="FF0000"/>
                </a:solidFill>
              </a:rPr>
              <a:t>generate a </a:t>
            </a:r>
            <a:r>
              <a:rPr lang="en-US">
                <a:solidFill>
                  <a:srgbClr val="0000FF"/>
                </a:solidFill>
              </a:rPr>
              <a:t>curated panel of diverse re-sequenced accessions that can be easily upgraded. </a:t>
            </a:r>
            <a:endParaRPr/>
          </a:p>
          <a:p>
            <a:pPr indent="-342900" lvl="0" marL="342900" rtl="0" algn="just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Explore </a:t>
            </a:r>
            <a:r>
              <a:rPr lang="en-US">
                <a:solidFill>
                  <a:srgbClr val="0000FF"/>
                </a:solidFill>
              </a:rPr>
              <a:t>various traits </a:t>
            </a:r>
            <a:r>
              <a:rPr lang="en-US">
                <a:solidFill>
                  <a:schemeClr val="dk1"/>
                </a:solidFill>
              </a:rPr>
              <a:t>and provide </a:t>
            </a:r>
            <a:r>
              <a:rPr lang="en-US">
                <a:solidFill>
                  <a:srgbClr val="FF0000"/>
                </a:solidFill>
              </a:rPr>
              <a:t>context of genetic source, allele impact, and potential positive alternate alleles.</a:t>
            </a:r>
            <a:endParaRPr/>
          </a:p>
          <a:p>
            <a:pPr indent="-190500" lvl="0" marL="342900" rtl="0" algn="l">
              <a:spcBef>
                <a:spcPts val="1680"/>
              </a:spcBef>
              <a:spcAft>
                <a:spcPts val="0"/>
              </a:spcAft>
              <a:buClr>
                <a:srgbClr val="4C4C4C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Soy775 Accession Panel</a:t>
            </a:r>
            <a:endParaRPr/>
          </a:p>
        </p:txBody>
      </p:sp>
      <p:sp>
        <p:nvSpPr>
          <p:cNvPr id="678" name="Google Shape;678;p63"/>
          <p:cNvSpPr txBox="1"/>
          <p:nvPr/>
        </p:nvSpPr>
        <p:spPr>
          <a:xfrm>
            <a:off x="714703" y="5088618"/>
            <a:ext cx="7972097" cy="10718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Soy775 accession panel.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Pie chart representing resequenced data sets of 775 diverse soybean accessions; </a:t>
            </a: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Distribution of </a:t>
            </a:r>
            <a:r>
              <a:rPr i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G. soja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landraces, and elite accessions (190 US cultivars in total) in the resequenced data sets.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Chart&#10;&#10;Description automatically generated" id="679" name="Google Shape;67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018" y="1417638"/>
            <a:ext cx="7971964" cy="3500885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/>
              <a:t>SnakyVC and AlleleCatalog Pipelines</a:t>
            </a:r>
            <a:endParaRPr/>
          </a:p>
        </p:txBody>
      </p:sp>
      <p:pic>
        <p:nvPicPr>
          <p:cNvPr id="685" name="Google Shape;68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1911" y="1306131"/>
            <a:ext cx="4501973" cy="4042115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6" name="Google Shape;686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935" y="1306131"/>
            <a:ext cx="3443242" cy="4491869"/>
          </a:xfrm>
          <a:prstGeom prst="rect">
            <a:avLst/>
          </a:prstGeom>
          <a:noFill/>
          <a:ln cap="sq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687" name="Google Shape;687;p64"/>
          <p:cNvSpPr txBox="1"/>
          <p:nvPr/>
        </p:nvSpPr>
        <p:spPr>
          <a:xfrm>
            <a:off x="766952" y="5798000"/>
            <a:ext cx="32927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SnakyVC variant calling pipeline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4"/>
          <p:cNvSpPr txBox="1"/>
          <p:nvPr/>
        </p:nvSpPr>
        <p:spPr>
          <a:xfrm>
            <a:off x="5436475" y="5367203"/>
            <a:ext cx="233067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AlleleCatalog pipeline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4"/>
          <p:cNvSpPr txBox="1"/>
          <p:nvPr/>
        </p:nvSpPr>
        <p:spPr>
          <a:xfrm>
            <a:off x="5244711" y="5821701"/>
            <a:ext cx="2257096" cy="2539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 et al. 2021. In Preparation.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1975" y="1417638"/>
            <a:ext cx="6122690" cy="4657341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65"/>
          <p:cNvSpPr/>
          <p:nvPr/>
        </p:nvSpPr>
        <p:spPr>
          <a:xfrm>
            <a:off x="2537328" y="4116558"/>
            <a:ext cx="1702440" cy="644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Query by multiple genes for grouped comparisons</a:t>
            </a:r>
            <a:endParaRPr b="1" sz="12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65"/>
          <p:cNvSpPr/>
          <p:nvPr/>
        </p:nvSpPr>
        <p:spPr>
          <a:xfrm>
            <a:off x="6011701" y="4088999"/>
            <a:ext cx="2765927" cy="644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 strike="noStrike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Query by multiple accessions and a single gene to compare between accessions in the same gene</a:t>
            </a:r>
            <a:endParaRPr b="1" sz="12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6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lang="en-US" sz="4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Soybean Allele Catalog</a:t>
            </a:r>
            <a:endParaRPr/>
          </a:p>
        </p:txBody>
      </p:sp>
      <p:sp>
        <p:nvSpPr>
          <p:cNvPr id="698" name="Google Shape;698;p65"/>
          <p:cNvSpPr/>
          <p:nvPr/>
        </p:nvSpPr>
        <p:spPr>
          <a:xfrm>
            <a:off x="2848008" y="4756133"/>
            <a:ext cx="822960" cy="45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(1)</a:t>
            </a:r>
            <a:endParaRPr b="0" sz="24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65"/>
          <p:cNvSpPr/>
          <p:nvPr/>
        </p:nvSpPr>
        <p:spPr>
          <a:xfrm>
            <a:off x="6555420" y="4756133"/>
            <a:ext cx="822960" cy="45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(2)</a:t>
            </a:r>
            <a:endParaRPr b="0" sz="24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960" y="1371600"/>
            <a:ext cx="4945680" cy="411372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66"/>
          <p:cNvSpPr/>
          <p:nvPr/>
        </p:nvSpPr>
        <p:spPr>
          <a:xfrm>
            <a:off x="5183640" y="1310520"/>
            <a:ext cx="3684960" cy="4738559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492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Provides counts of accessions based on  improvement status of  soybean, gene name and variant groups.</a:t>
            </a:r>
            <a:endParaRPr b="0" sz="1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920" lvl="0" marL="216000" marR="0" rtl="0" algn="l">
              <a:lnSpc>
                <a:spcPct val="100000"/>
              </a:lnSpc>
              <a:spcBef>
                <a:spcPts val="1709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Highlighted important functional effects.</a:t>
            </a:r>
            <a:endParaRPr b="0" sz="1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919" lvl="1" marL="432000" marR="0" rtl="0" algn="l">
              <a:lnSpc>
                <a:spcPct val="100000"/>
              </a:lnSpc>
              <a:spcBef>
                <a:spcPts val="1148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0" lang="en-US" sz="1800" u="none" cap="none" strike="noStrike">
                <a:solidFill>
                  <a:srgbClr val="5983B0"/>
                </a:solidFill>
                <a:latin typeface="Arial"/>
                <a:ea typeface="Arial"/>
                <a:cs typeface="Arial"/>
                <a:sym typeface="Arial"/>
              </a:rPr>
              <a:t>Missense_variant (Blue)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919" lvl="1" marL="432000" marR="0" rtl="0" algn="l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0" lang="en-US" sz="1800" u="none" cap="none" strike="noStrike">
                <a:solidFill>
                  <a:srgbClr val="C9211E"/>
                </a:solidFill>
                <a:latin typeface="Arial"/>
                <a:ea typeface="Arial"/>
                <a:cs typeface="Arial"/>
                <a:sym typeface="Arial"/>
              </a:rPr>
              <a:t>Stop_gained (Red)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919" lvl="1" marL="432000" marR="0" rtl="0" algn="l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0" lang="en-US" sz="1800" u="none" cap="none" strike="noStrike">
                <a:solidFill>
                  <a:srgbClr val="D62E4E"/>
                </a:solidFill>
                <a:latin typeface="Arial"/>
                <a:ea typeface="Arial"/>
                <a:cs typeface="Arial"/>
                <a:sym typeface="Arial"/>
              </a:rPr>
              <a:t>Frameshift_variant (Red)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919" lvl="1" marL="432000" marR="0" rtl="0" algn="l">
              <a:lnSpc>
                <a:spcPct val="100000"/>
              </a:lnSpc>
              <a:spcBef>
                <a:spcPts val="865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i="0" lang="en-US" sz="1800" u="none" cap="none" strike="noStrike">
                <a:solidFill>
                  <a:srgbClr val="77BC65"/>
                </a:solidFill>
                <a:latin typeface="Arial"/>
                <a:ea typeface="Arial"/>
                <a:cs typeface="Arial"/>
                <a:sym typeface="Arial"/>
              </a:rPr>
              <a:t>Splice_donor_variant (Green)</a:t>
            </a:r>
            <a:endParaRPr/>
          </a:p>
          <a:p>
            <a:pPr indent="-214920" lvl="0" marL="216000" marR="0" rtl="0" algn="l">
              <a:lnSpc>
                <a:spcPct val="100000"/>
              </a:lnSpc>
              <a:spcBef>
                <a:spcPts val="859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the counts on the web page  are clickable.</a:t>
            </a:r>
            <a:endParaRPr b="0" sz="1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4920" lvl="0" marL="216000" marR="0" rtl="0" algn="l">
              <a:lnSpc>
                <a:spcPct val="100000"/>
              </a:lnSpc>
              <a:spcBef>
                <a:spcPts val="1142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●"/>
            </a:pPr>
            <a:r>
              <a:rPr b="0" lang="en-US" sz="18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is directly downloadable.</a:t>
            </a:r>
            <a:endParaRPr b="0" sz="18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6"/>
          <p:cNvSpPr/>
          <p:nvPr/>
        </p:nvSpPr>
        <p:spPr>
          <a:xfrm>
            <a:off x="2299320" y="5516421"/>
            <a:ext cx="822960" cy="45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(1)</a:t>
            </a:r>
            <a:endParaRPr b="0" sz="24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66"/>
          <p:cNvSpPr txBox="1"/>
          <p:nvPr>
            <p:ph type="title"/>
          </p:nvPr>
        </p:nvSpPr>
        <p:spPr>
          <a:xfrm>
            <a:off x="457200" y="2374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lang="en-US" sz="4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Soybean Allele Catalog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060" y="1400580"/>
            <a:ext cx="7679880" cy="40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67"/>
          <p:cNvSpPr/>
          <p:nvPr/>
        </p:nvSpPr>
        <p:spPr>
          <a:xfrm rot="10800000">
            <a:off x="3199500" y="5011380"/>
            <a:ext cx="334440" cy="36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160">
              <a:srgbClr val="000000">
                <a:alpha val="37647"/>
              </a:srgbClr>
            </a:outerShdw>
          </a:effectLst>
        </p:spPr>
      </p:sp>
      <p:sp>
        <p:nvSpPr>
          <p:cNvPr id="714" name="Google Shape;714;p67"/>
          <p:cNvSpPr/>
          <p:nvPr/>
        </p:nvSpPr>
        <p:spPr>
          <a:xfrm>
            <a:off x="1286393" y="5584514"/>
            <a:ext cx="6571213" cy="6235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108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Clicking the count displays more information about accessions that have been group together by same variants.</a:t>
            </a:r>
            <a:endParaRPr b="0" sz="1800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67"/>
          <p:cNvSpPr/>
          <p:nvPr/>
        </p:nvSpPr>
        <p:spPr>
          <a:xfrm>
            <a:off x="183150" y="1856492"/>
            <a:ext cx="822960" cy="45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(1)</a:t>
            </a:r>
            <a:endParaRPr b="0" sz="24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6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lang="en-US" sz="4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Soybean Allele Catalog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8"/>
          <p:cNvSpPr/>
          <p:nvPr/>
        </p:nvSpPr>
        <p:spPr>
          <a:xfrm>
            <a:off x="1282148" y="4431936"/>
            <a:ext cx="6361044" cy="14777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108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Users can query specific accessions of interest and gene of interest to perform a more straight forward comparison.</a:t>
            </a:r>
            <a:endParaRPr b="0" sz="1800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80" marR="0" rtl="0" algn="ctr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b="0" lang="en-US" sz="180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Users can compare accessions with different variant information of different improvement status groups better.</a:t>
            </a:r>
            <a:endParaRPr b="0" sz="1800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" name="Google Shape;72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" y="1509720"/>
            <a:ext cx="8595360" cy="2547273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68"/>
          <p:cNvSpPr/>
          <p:nvPr/>
        </p:nvSpPr>
        <p:spPr>
          <a:xfrm>
            <a:off x="3311809" y="1676789"/>
            <a:ext cx="822960" cy="45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(2)</a:t>
            </a:r>
            <a:endParaRPr b="0" sz="24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6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lang="en-US" sz="4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Soybean Allele Catalog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6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/>
              <a:t>Soybean Allele Catalog and SNPViz Application to Protein Trait</a:t>
            </a:r>
            <a:endParaRPr/>
          </a:p>
        </p:txBody>
      </p:sp>
      <p:sp>
        <p:nvSpPr>
          <p:cNvPr id="730" name="Google Shape;730;p69"/>
          <p:cNvSpPr txBox="1"/>
          <p:nvPr/>
        </p:nvSpPr>
        <p:spPr>
          <a:xfrm>
            <a:off x="278845" y="4201935"/>
            <a:ext cx="8586311" cy="20100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Genescape analysis of the major protein/oil gene Glyma.15g049200 on chromosome 15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illustrating distribution of </a:t>
            </a:r>
            <a:r>
              <a:rPr b="1"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ancestral “higher protein/lower oil” allele among soybean varieties</a:t>
            </a:r>
            <a:r>
              <a:rPr b="1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“lower protein/higher oil” Williams 82 allele in North American (NA) cultivars</a:t>
            </a:r>
            <a:r>
              <a:rPr b="1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Other alleles with </a:t>
            </a:r>
            <a:r>
              <a:rPr b="1" lang="en-US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one nucleotide frameshift in PI374207 </a:t>
            </a:r>
            <a:r>
              <a:rPr lang="en-US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can serve as a </a:t>
            </a:r>
            <a:r>
              <a:rPr b="1" lang="en-US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source of novel potentially defunct allele for breeding of new varieties for protein/oil content modulation</a:t>
            </a:r>
            <a:r>
              <a:rPr lang="en-US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Table&#10;&#10;Description automatically generated" id="731" name="Google Shape;73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845" y="1600200"/>
            <a:ext cx="8586312" cy="2582134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70"/>
          <p:cNvPicPr preferRelativeResize="0"/>
          <p:nvPr/>
        </p:nvPicPr>
        <p:blipFill rotWithShape="1">
          <a:blip r:embed="rId3">
            <a:alphaModFix/>
          </a:blip>
          <a:srcRect b="0" l="1193" r="741" t="0"/>
          <a:stretch/>
        </p:blipFill>
        <p:spPr>
          <a:xfrm>
            <a:off x="714702" y="1570038"/>
            <a:ext cx="6810703" cy="4675709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70"/>
          <p:cNvSpPr txBox="1"/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 lnSpcReduction="1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 sz="40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Soybean Allele Catalog and SNPViz Application to Studying Protein Trait</a:t>
            </a:r>
            <a:endParaRPr sz="4000"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8" name="Google Shape;738;p70"/>
          <p:cNvSpPr txBox="1"/>
          <p:nvPr/>
        </p:nvSpPr>
        <p:spPr>
          <a:xfrm>
            <a:off x="3064565" y="1862202"/>
            <a:ext cx="5774635" cy="2570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SNPViz 2.0 visualization of landraces and US elite cultivars (bold) of the major protein/oil gene </a:t>
            </a:r>
            <a:r>
              <a:rPr b="1" i="1"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Glyma.15g049200 </a:t>
            </a:r>
            <a:r>
              <a:rPr b="1"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haplotype. 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Accessions are colored based on protein/oil associated marker ss715637299 on chromosome 15 where </a:t>
            </a:r>
            <a:r>
              <a:rPr lang="en-US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red means higher protein/lower oil</a:t>
            </a:r>
            <a:r>
              <a:rPr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5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blue lower protein/higher oil phenotype group</a:t>
            </a:r>
            <a:r>
              <a:rPr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ancestral higher protein/lower oil allele is shown as insertion “i” </a:t>
            </a:r>
            <a:r>
              <a:rPr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the </a:t>
            </a:r>
            <a:r>
              <a:rPr b="1"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novel defunct allele of PI374207 is shown as deletion “d”.</a:t>
            </a:r>
            <a:endParaRPr b="1"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39" name="Google Shape;739;p70"/>
          <p:cNvSpPr/>
          <p:nvPr/>
        </p:nvSpPr>
        <p:spPr>
          <a:xfrm>
            <a:off x="1033670" y="5923722"/>
            <a:ext cx="188843" cy="198783"/>
          </a:xfrm>
          <a:prstGeom prst="rect">
            <a:avLst/>
          </a:prstGeom>
          <a:noFill/>
          <a:ln cap="flat" cmpd="sng" w="28575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0"/>
          <p:cNvSpPr/>
          <p:nvPr/>
        </p:nvSpPr>
        <p:spPr>
          <a:xfrm>
            <a:off x="397565" y="5923723"/>
            <a:ext cx="212035" cy="14511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33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0"/>
          <p:cNvSpPr/>
          <p:nvPr/>
        </p:nvSpPr>
        <p:spPr>
          <a:xfrm rot="-5400000">
            <a:off x="1033670" y="5172007"/>
            <a:ext cx="212035" cy="14511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33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747" name="Google Shape;747;p71"/>
          <p:cNvSpPr txBox="1"/>
          <p:nvPr>
            <p:ph idx="1" type="body"/>
          </p:nvPr>
        </p:nvSpPr>
        <p:spPr>
          <a:xfrm>
            <a:off x="457199" y="1600200"/>
            <a:ext cx="842375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Introduction</a:t>
            </a:r>
            <a:endParaRPr/>
          </a:p>
          <a:p>
            <a:pPr indent="-342900" lvl="0" marL="342900" rtl="0" algn="l">
              <a:spcBef>
                <a:spcPts val="168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US">
                <a:solidFill>
                  <a:srgbClr val="FF0000"/>
                </a:solidFill>
              </a:rPr>
              <a:t>Translational Bioinformatics Tools and Genomic Solutions 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SoyKB and KBCommons Knowledge Bases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PGen Workflow &amp; SNPViz v2.0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Soybean Allele Catalog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2000"/>
              <a:buChar char="–"/>
            </a:pPr>
            <a:r>
              <a:rPr lang="en-US">
                <a:solidFill>
                  <a:srgbClr val="FF0000"/>
                </a:solidFill>
              </a:rPr>
              <a:t>IMPRes Algorithm and Tool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G2PDeep Method</a:t>
            </a:r>
            <a:endParaRPr/>
          </a:p>
          <a:p>
            <a:pPr indent="-152400" lvl="1" marL="742950" rtl="0" algn="l">
              <a:spcBef>
                <a:spcPts val="1620"/>
              </a:spcBef>
              <a:spcAft>
                <a:spcPts val="0"/>
              </a:spcAft>
              <a:buClr>
                <a:srgbClr val="4C4C4C"/>
              </a:buClr>
              <a:buSzPts val="2100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-158750" lvl="1" marL="742950" rtl="0" algn="l"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/>
          <p:nvPr/>
        </p:nvSpPr>
        <p:spPr>
          <a:xfrm>
            <a:off x="457200" y="1452282"/>
            <a:ext cx="5394960" cy="4708981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is the </a:t>
            </a: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amount &amp; the diverse nature of biological data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generated by such high-throughput technologies that need to be </a:t>
            </a: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integrated together, to convert data into meaningful knowledge and making novel discoveries!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Multiomics data 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often </a:t>
            </a: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individually scattered across different databases and repositories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making it </a:t>
            </a:r>
            <a:r>
              <a:rPr lang="en-US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difficult for its users to access them efficiently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descr="drowning" id="146" name="Google Shape;14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1060" y="1721223"/>
            <a:ext cx="2861534" cy="4041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>
            <p:ph type="title"/>
          </p:nvPr>
        </p:nvSpPr>
        <p:spPr>
          <a:xfrm>
            <a:off x="457200" y="309282"/>
            <a:ext cx="7086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What’s The Challenge?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2"/>
          <p:cNvSpPr txBox="1"/>
          <p:nvPr>
            <p:ph type="title"/>
          </p:nvPr>
        </p:nvSpPr>
        <p:spPr>
          <a:xfrm>
            <a:off x="353291" y="1514704"/>
            <a:ext cx="2698022" cy="5579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2000"/>
              <a:buFont typeface="Helvetica Neue"/>
              <a:buNone/>
            </a:pPr>
            <a:r>
              <a:rPr b="1" lang="en-US" sz="2000"/>
              <a:t>Method Flowchart</a:t>
            </a:r>
            <a:endParaRPr/>
          </a:p>
        </p:txBody>
      </p:sp>
      <p:sp>
        <p:nvSpPr>
          <p:cNvPr id="753" name="Google Shape;753;p72"/>
          <p:cNvSpPr txBox="1"/>
          <p:nvPr>
            <p:ph idx="1" type="body"/>
          </p:nvPr>
        </p:nvSpPr>
        <p:spPr>
          <a:xfrm>
            <a:off x="614035" y="2286000"/>
            <a:ext cx="4186566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>
                <a:solidFill>
                  <a:srgbClr val="FF0000"/>
                </a:solidFill>
              </a:rPr>
              <a:t>Inputs</a:t>
            </a:r>
            <a:endParaRPr/>
          </a:p>
          <a:p>
            <a:pPr indent="-342900" lvl="0" marL="342900" rtl="0" algn="l">
              <a:spcBef>
                <a:spcPts val="1572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>
                <a:solidFill>
                  <a:srgbClr val="FF0000"/>
                </a:solidFill>
              </a:rPr>
              <a:t>Omics Data</a:t>
            </a:r>
            <a:endParaRPr/>
          </a:p>
          <a:p>
            <a:pPr indent="-285750" lvl="1" marL="742950" rtl="0" algn="l">
              <a:spcBef>
                <a:spcPts val="1510"/>
              </a:spcBef>
              <a:spcAft>
                <a:spcPts val="0"/>
              </a:spcAft>
              <a:buClr>
                <a:srgbClr val="4C4C4C"/>
              </a:buClr>
              <a:buSzPct val="100000"/>
              <a:buChar char="–"/>
            </a:pPr>
            <a:r>
              <a:rPr lang="en-US"/>
              <a:t>Transcriptomics, Proteomics, Metabolomics</a:t>
            </a:r>
            <a:endParaRPr/>
          </a:p>
          <a:p>
            <a:pPr indent="-285750" lvl="1" marL="742950" rtl="0" algn="l">
              <a:spcBef>
                <a:spcPts val="1510"/>
              </a:spcBef>
              <a:spcAft>
                <a:spcPts val="0"/>
              </a:spcAft>
              <a:buClr>
                <a:srgbClr val="4C4C4C"/>
              </a:buClr>
              <a:buSzPct val="100000"/>
              <a:buChar char="–"/>
            </a:pPr>
            <a:r>
              <a:rPr lang="en-US"/>
              <a:t>Seed genes (root nodes where the pathways begin) such as receptor, mutated gene, gene of interest</a:t>
            </a:r>
            <a:endParaRPr/>
          </a:p>
          <a:p>
            <a:pPr indent="-342900" lvl="0" marL="342900" rtl="0" algn="l">
              <a:spcBef>
                <a:spcPts val="1572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>
                <a:solidFill>
                  <a:srgbClr val="FF0000"/>
                </a:solidFill>
              </a:rPr>
              <a:t>KEGG Pathways RDF network for 250+ pathways</a:t>
            </a:r>
            <a:endParaRPr/>
          </a:p>
          <a:p>
            <a:pPr indent="-342900" lvl="0" marL="342900" rtl="0" algn="l">
              <a:spcBef>
                <a:spcPts val="1572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>
                <a:solidFill>
                  <a:srgbClr val="FF0000"/>
                </a:solidFill>
              </a:rPr>
              <a:t>Protein Interaction (PPI)</a:t>
            </a:r>
            <a:endParaRPr/>
          </a:p>
          <a:p>
            <a:pPr indent="-224790" lvl="0" marL="342900" rtl="0" algn="l">
              <a:spcBef>
                <a:spcPts val="1572"/>
              </a:spcBef>
              <a:spcAft>
                <a:spcPts val="0"/>
              </a:spcAft>
              <a:buClr>
                <a:srgbClr val="4C4C4C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C:\Users\DELL\AppData\Local\Microsoft\Windows\INetCache\Content.Word\Picture1.png" id="754" name="Google Shape;75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0" y="1519678"/>
            <a:ext cx="3962400" cy="4545586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72"/>
          <p:cNvSpPr/>
          <p:nvPr/>
        </p:nvSpPr>
        <p:spPr>
          <a:xfrm>
            <a:off x="4800600" y="1340864"/>
            <a:ext cx="3962400" cy="23622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4800600" y="3703064"/>
            <a:ext cx="3962400" cy="1295400"/>
          </a:xfrm>
          <a:prstGeom prst="rect">
            <a:avLst/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4800600" y="4998464"/>
            <a:ext cx="3962400" cy="1066800"/>
          </a:xfrm>
          <a:prstGeom prst="rect">
            <a:avLst/>
          </a:prstGeom>
          <a:noFill/>
          <a:ln cap="flat" cmpd="sng" w="25400">
            <a:solidFill>
              <a:srgbClr val="0033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 txBox="1"/>
          <p:nvPr/>
        </p:nvSpPr>
        <p:spPr>
          <a:xfrm>
            <a:off x="353291" y="256587"/>
            <a:ext cx="8207923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3600"/>
              <a:buFont typeface="Helvetica Neue"/>
              <a:buNone/>
            </a:pPr>
            <a:r>
              <a:rPr lang="en-US" sz="36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IMPRes: </a:t>
            </a:r>
            <a:r>
              <a:rPr b="1" lang="en-US" sz="36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US" sz="36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ntegrative </a:t>
            </a:r>
            <a:r>
              <a:rPr b="1" lang="en-US" sz="36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lang="en-US" sz="36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ulti-Omics </a:t>
            </a:r>
            <a:r>
              <a:rPr b="1" lang="en-US" sz="36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lang="en-US" sz="36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athway </a:t>
            </a:r>
            <a:r>
              <a:rPr b="1" lang="en-US" sz="36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</a:t>
            </a:r>
            <a:r>
              <a:rPr lang="en-US" sz="36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olution Algorithm and Tool</a:t>
            </a:r>
            <a:endParaRPr/>
          </a:p>
        </p:txBody>
      </p:sp>
      <p:sp>
        <p:nvSpPr>
          <p:cNvPr id="759" name="Google Shape;759;p72"/>
          <p:cNvSpPr txBox="1"/>
          <p:nvPr/>
        </p:nvSpPr>
        <p:spPr>
          <a:xfrm>
            <a:off x="838201" y="5735851"/>
            <a:ext cx="2819399" cy="4154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Jiang et al. Bioinformatics 2019; Methods 2019; BIBM 2018  </a:t>
            </a:r>
            <a:endParaRPr/>
          </a:p>
        </p:txBody>
      </p:sp>
      <p:sp>
        <p:nvSpPr>
          <p:cNvPr id="760" name="Google Shape;760;p72"/>
          <p:cNvSpPr/>
          <p:nvPr/>
        </p:nvSpPr>
        <p:spPr>
          <a:xfrm>
            <a:off x="8418758" y="1514704"/>
            <a:ext cx="229495" cy="339858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C000"/>
          </a:soli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4134994" y="3089142"/>
            <a:ext cx="229495" cy="339858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C000"/>
          </a:solidFill>
          <a:ln cap="flat" cmpd="sng" w="9525">
            <a:solidFill>
              <a:srgbClr val="636363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ct val="100000"/>
              <a:buFont typeface="Helvetica Neue"/>
              <a:buNone/>
            </a:pPr>
            <a:r>
              <a:rPr lang="en-US" sz="4000"/>
              <a:t>IMPRes: </a:t>
            </a:r>
            <a:r>
              <a:rPr b="1" lang="en-US" sz="4000"/>
              <a:t>I</a:t>
            </a:r>
            <a:r>
              <a:rPr lang="en-US" sz="4000"/>
              <a:t>ntegrative </a:t>
            </a:r>
            <a:r>
              <a:rPr b="1" lang="en-US" sz="4000"/>
              <a:t>M</a:t>
            </a:r>
            <a:r>
              <a:rPr lang="en-US" sz="4000"/>
              <a:t>ulti-Omics </a:t>
            </a:r>
            <a:r>
              <a:rPr b="1" lang="en-US" sz="4000"/>
              <a:t>P</a:t>
            </a:r>
            <a:r>
              <a:rPr lang="en-US" sz="4000"/>
              <a:t>athway </a:t>
            </a:r>
            <a:r>
              <a:rPr b="1" lang="en-US" sz="4000"/>
              <a:t>Res</a:t>
            </a:r>
            <a:r>
              <a:rPr lang="en-US" sz="4000"/>
              <a:t>olution Algorithm and Tool</a:t>
            </a:r>
            <a:endParaRPr/>
          </a:p>
        </p:txBody>
      </p:sp>
      <p:pic>
        <p:nvPicPr>
          <p:cNvPr descr="Diagram&#10;&#10;Description automatically generated with low confidence" id="767" name="Google Shape;76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713" y="1562915"/>
            <a:ext cx="5943600" cy="4487545"/>
          </a:xfrm>
          <a:prstGeom prst="rect">
            <a:avLst/>
          </a:prstGeom>
          <a:noFill/>
          <a:ln cap="sq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768" name="Google Shape;768;p73"/>
          <p:cNvSpPr txBox="1"/>
          <p:nvPr/>
        </p:nvSpPr>
        <p:spPr>
          <a:xfrm>
            <a:off x="6480313" y="2854338"/>
            <a:ext cx="252897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 Silico Hypothesis Generation</a:t>
            </a:r>
            <a:endParaRPr/>
          </a:p>
        </p:txBody>
      </p:sp>
      <p:sp>
        <p:nvSpPr>
          <p:cNvPr id="769" name="Google Shape;769;p73"/>
          <p:cNvSpPr txBox="1"/>
          <p:nvPr/>
        </p:nvSpPr>
        <p:spPr>
          <a:xfrm>
            <a:off x="6480312" y="3922435"/>
            <a:ext cx="235557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Maize nodal root growth zone “a” during drought stress</a:t>
            </a:r>
            <a:endParaRPr sz="18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3"/>
          <p:cNvSpPr/>
          <p:nvPr/>
        </p:nvSpPr>
        <p:spPr>
          <a:xfrm>
            <a:off x="2892287" y="4436662"/>
            <a:ext cx="1232452" cy="1172818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3"/>
          <p:cNvSpPr/>
          <p:nvPr/>
        </p:nvSpPr>
        <p:spPr>
          <a:xfrm>
            <a:off x="363314" y="4271010"/>
            <a:ext cx="1942564" cy="1172818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3"/>
          <p:cNvSpPr/>
          <p:nvPr/>
        </p:nvSpPr>
        <p:spPr>
          <a:xfrm>
            <a:off x="947529" y="2842591"/>
            <a:ext cx="1785731" cy="1172818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agram&#10;&#10;Description automatically generated with low confidence" id="773" name="Google Shape;773;p73"/>
          <p:cNvPicPr preferRelativeResize="0"/>
          <p:nvPr/>
        </p:nvPicPr>
        <p:blipFill rotWithShape="1">
          <a:blip r:embed="rId4">
            <a:alphaModFix/>
          </a:blip>
          <a:srcRect b="77095" l="55964" r="15608" t="5186"/>
          <a:stretch/>
        </p:blipFill>
        <p:spPr>
          <a:xfrm>
            <a:off x="3389244" y="1626207"/>
            <a:ext cx="3021498" cy="1421881"/>
          </a:xfrm>
          <a:prstGeom prst="rect">
            <a:avLst/>
          </a:prstGeom>
          <a:noFill/>
          <a:ln cap="sq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74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 sz="4000">
                <a:solidFill>
                  <a:srgbClr val="4C4C4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 v1.0: Web Tool Tutorial</a:t>
            </a:r>
            <a:endParaRPr sz="4000">
              <a:solidFill>
                <a:srgbClr val="4C4C4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9" name="Google Shape;779;p74"/>
          <p:cNvSpPr txBox="1"/>
          <p:nvPr/>
        </p:nvSpPr>
        <p:spPr>
          <a:xfrm>
            <a:off x="2749456" y="1335012"/>
            <a:ext cx="4038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http://digbio.missouri.edu/impres</a:t>
            </a:r>
            <a:endParaRPr/>
          </a:p>
        </p:txBody>
      </p:sp>
      <p:pic>
        <p:nvPicPr>
          <p:cNvPr id="780" name="Google Shape;78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992" y="1704344"/>
            <a:ext cx="7171922" cy="399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6292" y="2194541"/>
            <a:ext cx="5601764" cy="3979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21071" y="1907835"/>
            <a:ext cx="5321489" cy="375809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74"/>
          <p:cNvSpPr txBox="1"/>
          <p:nvPr/>
        </p:nvSpPr>
        <p:spPr>
          <a:xfrm>
            <a:off x="5867401" y="5755570"/>
            <a:ext cx="2819399" cy="4154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Jiang et al. Bioinformatics 2019; Methods 2019; BIBM 2018 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7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789" name="Google Shape;789;p75"/>
          <p:cNvSpPr txBox="1"/>
          <p:nvPr>
            <p:ph idx="1" type="body"/>
          </p:nvPr>
        </p:nvSpPr>
        <p:spPr>
          <a:xfrm>
            <a:off x="457199" y="1600200"/>
            <a:ext cx="842375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Introduction</a:t>
            </a:r>
            <a:endParaRPr/>
          </a:p>
          <a:p>
            <a:pPr indent="-342900" lvl="0" marL="342900" rtl="0" algn="l">
              <a:spcBef>
                <a:spcPts val="168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US">
                <a:solidFill>
                  <a:srgbClr val="FF0000"/>
                </a:solidFill>
              </a:rPr>
              <a:t>Translational Bioinformatics Tools and Genomic Solutions 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SoyKB and KBCommons Knowledge Bases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PGen Workflow &amp; SNPViz v2.0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Soybean Allele Catalog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IMPRes Algorithm and Tool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2000"/>
              <a:buChar char="–"/>
            </a:pPr>
            <a:r>
              <a:rPr lang="en-US">
                <a:solidFill>
                  <a:srgbClr val="FF0000"/>
                </a:solidFill>
              </a:rPr>
              <a:t>G2PDeep Method</a:t>
            </a:r>
            <a:endParaRPr/>
          </a:p>
          <a:p>
            <a:pPr indent="-152400" lvl="1" marL="742950" rtl="0" algn="l">
              <a:spcBef>
                <a:spcPts val="1620"/>
              </a:spcBef>
              <a:spcAft>
                <a:spcPts val="0"/>
              </a:spcAft>
              <a:buClr>
                <a:srgbClr val="4C4C4C"/>
              </a:buClr>
              <a:buSzPts val="2100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-158750" lvl="1" marL="742950" rtl="0" algn="l"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2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G2PDeep </a:t>
            </a:r>
            <a:endParaRPr/>
          </a:p>
        </p:txBody>
      </p:sp>
      <p:sp>
        <p:nvSpPr>
          <p:cNvPr id="795" name="Google Shape;795;p76"/>
          <p:cNvSpPr txBox="1"/>
          <p:nvPr>
            <p:ph idx="1" type="body"/>
          </p:nvPr>
        </p:nvSpPr>
        <p:spPr>
          <a:xfrm>
            <a:off x="457199" y="1600200"/>
            <a:ext cx="451563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2400"/>
              <a:buChar char="•"/>
            </a:pPr>
            <a:r>
              <a:rPr lang="en-US"/>
              <a:t>G2PDeep is a </a:t>
            </a:r>
            <a:r>
              <a:rPr lang="en-US">
                <a:solidFill>
                  <a:srgbClr val="FF0000"/>
                </a:solidFill>
              </a:rPr>
              <a:t>web server for phenotype prediction </a:t>
            </a:r>
            <a:r>
              <a:rPr lang="en-US"/>
              <a:t>and </a:t>
            </a:r>
            <a:r>
              <a:rPr lang="en-US">
                <a:solidFill>
                  <a:srgbClr val="FF0000"/>
                </a:solidFill>
              </a:rPr>
              <a:t>genotype markers discovery</a:t>
            </a:r>
            <a:r>
              <a:rPr lang="en-US"/>
              <a:t>. </a:t>
            </a:r>
            <a:endParaRPr/>
          </a:p>
          <a:p>
            <a:pPr indent="-342900" lvl="0" marL="342900" rtl="0" algn="l">
              <a:spcBef>
                <a:spcPts val="1680"/>
              </a:spcBef>
              <a:spcAft>
                <a:spcPts val="0"/>
              </a:spcAft>
              <a:buClr>
                <a:srgbClr val="4C4C4C"/>
              </a:buClr>
              <a:buSzPts val="2400"/>
              <a:buChar char="•"/>
            </a:pPr>
            <a:r>
              <a:rPr lang="en-US"/>
              <a:t>G2PDeep </a:t>
            </a:r>
            <a:r>
              <a:rPr lang="en-US">
                <a:solidFill>
                  <a:srgbClr val="FF0000"/>
                </a:solidFill>
              </a:rPr>
              <a:t>offers the first web -based customizable deep-learning framework </a:t>
            </a:r>
            <a:r>
              <a:rPr lang="en-US"/>
              <a:t>for </a:t>
            </a:r>
            <a:r>
              <a:rPr lang="en-US">
                <a:solidFill>
                  <a:srgbClr val="FF0000"/>
                </a:solidFill>
              </a:rPr>
              <a:t>quantitative phenotypes prediction</a:t>
            </a:r>
            <a:r>
              <a:rPr lang="en-US"/>
              <a:t>, and </a:t>
            </a:r>
            <a:r>
              <a:rPr lang="en-US">
                <a:solidFill>
                  <a:srgbClr val="FF0000"/>
                </a:solidFill>
              </a:rPr>
              <a:t>saliency for genotype markers discovery</a:t>
            </a:r>
            <a:r>
              <a:rPr lang="en-US"/>
              <a:t>. </a:t>
            </a:r>
            <a:endParaRPr/>
          </a:p>
        </p:txBody>
      </p:sp>
      <p:pic>
        <p:nvPicPr>
          <p:cNvPr descr="logo" id="796" name="Google Shape;796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0071" y="509002"/>
            <a:ext cx="2461299" cy="6960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797" name="Google Shape;797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2625" y="2034210"/>
            <a:ext cx="3988903" cy="3173894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76"/>
          <p:cNvSpPr txBox="1"/>
          <p:nvPr/>
        </p:nvSpPr>
        <p:spPr>
          <a:xfrm>
            <a:off x="1089257" y="5452115"/>
            <a:ext cx="25484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http://g2pdeep.org/</a:t>
            </a:r>
            <a:endParaRPr/>
          </a:p>
        </p:txBody>
      </p:sp>
      <p:sp>
        <p:nvSpPr>
          <p:cNvPr id="799" name="Google Shape;799;p76"/>
          <p:cNvSpPr txBox="1"/>
          <p:nvPr/>
        </p:nvSpPr>
        <p:spPr>
          <a:xfrm>
            <a:off x="5856808" y="5536622"/>
            <a:ext cx="1767952" cy="4154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Zeng et al. 2021 NAR Web Server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77"/>
          <p:cNvSpPr txBox="1"/>
          <p:nvPr>
            <p:ph type="title"/>
          </p:nvPr>
        </p:nvSpPr>
        <p:spPr>
          <a:xfrm>
            <a:off x="457200" y="38448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lang="en-US" sz="4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G2PDeep</a:t>
            </a:r>
            <a:endParaRPr/>
          </a:p>
        </p:txBody>
      </p:sp>
      <p:sp>
        <p:nvSpPr>
          <p:cNvPr id="805" name="Google Shape;805;p77"/>
          <p:cNvSpPr txBox="1"/>
          <p:nvPr>
            <p:ph idx="1" type="body"/>
          </p:nvPr>
        </p:nvSpPr>
        <p:spPr>
          <a:xfrm>
            <a:off x="457200" y="1600200"/>
            <a:ext cx="3490920" cy="4721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16000" lvl="0" marL="2160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2400" strike="noStrike">
                <a:latin typeface="Arial"/>
                <a:ea typeface="Arial"/>
                <a:cs typeface="Arial"/>
                <a:sym typeface="Arial"/>
              </a:rPr>
              <a:t>It </a:t>
            </a:r>
            <a:r>
              <a:rPr b="0" lang="en-US" sz="240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takes genotypic (SNP) information from plants and animals as the input for model training</a:t>
            </a:r>
            <a:r>
              <a:rPr b="0" lang="en-US" sz="2400" strike="noStrike"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b="0" lang="en-US" sz="2400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it will automatically deploy trained models after the training process.</a:t>
            </a:r>
            <a:endParaRPr/>
          </a:p>
          <a:p>
            <a:pPr indent="-216000" lvl="0" marL="216000" rtl="0" algn="l">
              <a:spcBef>
                <a:spcPts val="2183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2400" strike="noStrike">
                <a:latin typeface="Arial"/>
                <a:ea typeface="Arial"/>
                <a:cs typeface="Arial"/>
                <a:sym typeface="Arial"/>
              </a:rPr>
              <a:t>It is a </a:t>
            </a:r>
            <a:r>
              <a:rPr b="0" lang="en-US" sz="2400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platform for researchers to create deep-learning models through an interactive web interface and train these models</a:t>
            </a:r>
            <a:r>
              <a:rPr b="0" lang="en-US" sz="2400" strike="noStrike">
                <a:latin typeface="Arial"/>
                <a:ea typeface="Arial"/>
                <a:cs typeface="Arial"/>
                <a:sym typeface="Arial"/>
              </a:rPr>
              <a:t> with uploaded data using high-performance computing resources.</a:t>
            </a:r>
            <a:endParaRPr/>
          </a:p>
          <a:p>
            <a:pPr indent="-216000" lvl="0" marL="216000" rtl="0" algn="l">
              <a:spcBef>
                <a:spcPts val="2183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b="0" lang="en-US" sz="2400" strike="noStrike">
                <a:latin typeface="Arial"/>
                <a:ea typeface="Arial"/>
                <a:cs typeface="Arial"/>
                <a:sym typeface="Arial"/>
              </a:rPr>
              <a:t>Applied to SoyNAM dataset for soybean.</a:t>
            </a:r>
            <a:endParaRPr/>
          </a:p>
          <a:p>
            <a:pPr indent="-224790" lvl="0" marL="342900" rtl="0" algn="l">
              <a:spcBef>
                <a:spcPts val="1364"/>
              </a:spcBef>
              <a:spcAft>
                <a:spcPts val="0"/>
              </a:spcAft>
              <a:buClr>
                <a:srgbClr val="4C4C4C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806" name="Google Shape;806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8120" y="994257"/>
            <a:ext cx="4905360" cy="51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77"/>
          <p:cNvSpPr/>
          <p:nvPr/>
        </p:nvSpPr>
        <p:spPr>
          <a:xfrm>
            <a:off x="4572000" y="1731240"/>
            <a:ext cx="1512720" cy="3031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40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Predicted results</a:t>
            </a:r>
            <a:endParaRPr b="0" sz="14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77"/>
          <p:cNvSpPr/>
          <p:nvPr/>
        </p:nvSpPr>
        <p:spPr>
          <a:xfrm rot="-3519600">
            <a:off x="5269838" y="1993379"/>
            <a:ext cx="225000" cy="40068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6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160">
              <a:srgbClr val="000000">
                <a:alpha val="3764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77"/>
          <p:cNvSpPr/>
          <p:nvPr/>
        </p:nvSpPr>
        <p:spPr>
          <a:xfrm>
            <a:off x="4250520" y="4085012"/>
            <a:ext cx="1433520" cy="3031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400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Saliency results</a:t>
            </a:r>
            <a:endParaRPr b="0" sz="140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77"/>
          <p:cNvSpPr/>
          <p:nvPr/>
        </p:nvSpPr>
        <p:spPr>
          <a:xfrm rot="-3519600">
            <a:off x="4909327" y="4347477"/>
            <a:ext cx="225000" cy="40068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6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160">
              <a:srgbClr val="000000">
                <a:alpha val="3764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78"/>
          <p:cNvSpPr txBox="1"/>
          <p:nvPr>
            <p:ph type="title"/>
          </p:nvPr>
        </p:nvSpPr>
        <p:spPr>
          <a:xfrm>
            <a:off x="457200" y="45271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816" name="Google Shape;816;p78"/>
          <p:cNvSpPr txBox="1"/>
          <p:nvPr>
            <p:ph idx="1" type="body"/>
          </p:nvPr>
        </p:nvSpPr>
        <p:spPr>
          <a:xfrm>
            <a:off x="457200" y="1519518"/>
            <a:ext cx="8229600" cy="4802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solidFill>
                  <a:schemeClr val="dk1"/>
                </a:solidFill>
              </a:rPr>
              <a:t>Translational Bioinformatics tools provide</a:t>
            </a:r>
            <a:r>
              <a:rPr lang="en-US">
                <a:solidFill>
                  <a:srgbClr val="FF0000"/>
                </a:solidFill>
              </a:rPr>
              <a:t> great opportunities to incorporate genomics and multiomics information into advancing research and applications.</a:t>
            </a:r>
            <a:endParaRPr/>
          </a:p>
          <a:p>
            <a:pPr indent="-342900" lvl="0" marL="342900" rtl="0" algn="l">
              <a:spcBef>
                <a:spcPts val="1680"/>
              </a:spcBef>
              <a:spcAft>
                <a:spcPts val="0"/>
              </a:spcAft>
              <a:buClr>
                <a:srgbClr val="FF0000"/>
              </a:buClr>
              <a:buSzPts val="2400"/>
              <a:buChar char="•"/>
            </a:pPr>
            <a:r>
              <a:rPr lang="en-US">
                <a:solidFill>
                  <a:srgbClr val="FF0000"/>
                </a:solidFill>
              </a:rPr>
              <a:t>Several translational bioinformatics tools and multiomics integration frameworks </a:t>
            </a:r>
            <a:r>
              <a:rPr lang="en-US">
                <a:solidFill>
                  <a:schemeClr val="dk1"/>
                </a:solidFill>
              </a:rPr>
              <a:t>are available including</a:t>
            </a:r>
            <a:endParaRPr>
              <a:solidFill>
                <a:srgbClr val="FF0000"/>
              </a:solidFill>
            </a:endParaRPr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SoyKB and KBCommons – Knowledge Base Framework &amp; Tools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PGen Workflow &amp; SNPViz v2.0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Soybean Allele Catalog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IMPRes Algorithm and Tool</a:t>
            </a:r>
            <a:endParaRPr/>
          </a:p>
          <a:p>
            <a:pPr indent="-285750" lvl="1" marL="74295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>
                <a:solidFill>
                  <a:schemeClr val="dk1"/>
                </a:solidFill>
              </a:rPr>
              <a:t>G2PDeep</a:t>
            </a:r>
            <a:endParaRPr/>
          </a:p>
          <a:p>
            <a:pPr indent="-158750" lvl="1" marL="742950" rtl="0" algn="l"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20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-190500" lvl="0" marL="342900" rtl="0" algn="l">
              <a:spcBef>
                <a:spcPts val="1680"/>
              </a:spcBef>
              <a:spcAft>
                <a:spcPts val="0"/>
              </a:spcAft>
              <a:buClr>
                <a:srgbClr val="4C4C4C"/>
              </a:buClr>
              <a:buSzPts val="24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80"/>
              </a:spcBef>
              <a:spcAft>
                <a:spcPts val="0"/>
              </a:spcAft>
              <a:buClr>
                <a:srgbClr val="4C4C4C"/>
              </a:buClr>
              <a:buSzPts val="2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90500" lvl="0" marL="342900" rtl="0" algn="l">
              <a:spcBef>
                <a:spcPts val="1680"/>
              </a:spcBef>
              <a:spcAft>
                <a:spcPts val="0"/>
              </a:spcAft>
              <a:buClr>
                <a:srgbClr val="4C4C4C"/>
              </a:buClr>
              <a:buSzPts val="2400"/>
              <a:buNone/>
            </a:pPr>
            <a:r>
              <a:t/>
            </a:r>
            <a:endParaRPr/>
          </a:p>
          <a:p>
            <a:pPr indent="-190500" lvl="0" marL="342900" rtl="0" algn="l">
              <a:spcBef>
                <a:spcPts val="1680"/>
              </a:spcBef>
              <a:spcAft>
                <a:spcPts val="0"/>
              </a:spcAft>
              <a:buClr>
                <a:srgbClr val="4C4C4C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7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Emerging Trends</a:t>
            </a:r>
            <a:endParaRPr/>
          </a:p>
        </p:txBody>
      </p:sp>
      <p:sp>
        <p:nvSpPr>
          <p:cNvPr id="822" name="Google Shape;822;p7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0500" lvl="0" marL="34290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AI in Agriculture" id="823" name="Google Shape;823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473595"/>
            <a:ext cx="8229600" cy="4303986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79"/>
          <p:cNvSpPr txBox="1"/>
          <p:nvPr/>
        </p:nvSpPr>
        <p:spPr>
          <a:xfrm>
            <a:off x="3468757" y="5868862"/>
            <a:ext cx="45720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https://technosanta.com/ai-in-agriculture/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8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830" name="Google Shape;830;p8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09728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</a:pPr>
            <a:r>
              <a:rPr b="1" lang="en-US" sz="1600"/>
              <a:t>SoyKB - KBCommons Development Team</a:t>
            </a:r>
            <a:endParaRPr/>
          </a:p>
          <a:p>
            <a:pPr indent="-342900" lvl="0" marL="342900" rtl="0" algn="l">
              <a:spcBef>
                <a:spcPts val="1520"/>
              </a:spcBef>
              <a:spcAft>
                <a:spcPts val="0"/>
              </a:spcAft>
              <a:buClr>
                <a:srgbClr val="FF0000"/>
              </a:buClr>
              <a:buSzPts val="1600"/>
              <a:buChar char="•"/>
            </a:pPr>
            <a:r>
              <a:rPr lang="en-US" sz="1600">
                <a:solidFill>
                  <a:srgbClr val="FF0000"/>
                </a:solidFill>
              </a:rPr>
              <a:t>Shuai Zeng (CS)</a:t>
            </a:r>
            <a:endParaRPr/>
          </a:p>
          <a:p>
            <a:pPr indent="-342900" lvl="0" marL="342900" rtl="0" algn="l">
              <a:spcBef>
                <a:spcPts val="1520"/>
              </a:spcBef>
              <a:spcAft>
                <a:spcPts val="0"/>
              </a:spcAft>
              <a:buClr>
                <a:srgbClr val="FF0000"/>
              </a:buClr>
              <a:buSzPts val="1600"/>
              <a:buChar char="•"/>
            </a:pPr>
            <a:r>
              <a:rPr lang="en-US" sz="1600">
                <a:solidFill>
                  <a:srgbClr val="FF0000"/>
                </a:solidFill>
              </a:rPr>
              <a:t>Zhen Lyu (CS)</a:t>
            </a:r>
            <a:endParaRPr/>
          </a:p>
          <a:p>
            <a:pPr indent="-342900" lvl="0" marL="342900" rtl="0" algn="l">
              <a:spcBef>
                <a:spcPts val="1520"/>
              </a:spcBef>
              <a:spcAft>
                <a:spcPts val="0"/>
              </a:spcAft>
              <a:buClr>
                <a:srgbClr val="FF0000"/>
              </a:buClr>
              <a:buSzPts val="1600"/>
              <a:buChar char="•"/>
            </a:pPr>
            <a:r>
              <a:rPr lang="en-US" sz="1600">
                <a:solidFill>
                  <a:srgbClr val="FF0000"/>
                </a:solidFill>
              </a:rPr>
              <a:t>Yen On Chan (MUIDSI)</a:t>
            </a:r>
            <a:endParaRPr sz="1600">
              <a:solidFill>
                <a:srgbClr val="FF0000"/>
              </a:solidFill>
            </a:endParaRPr>
          </a:p>
          <a:p>
            <a:pPr indent="-342900" lvl="0" marL="342900" rtl="0" algn="l">
              <a:spcBef>
                <a:spcPts val="152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</a:pPr>
            <a:r>
              <a:rPr b="1" lang="en-US" sz="1600"/>
              <a:t>Bioinformatics Team </a:t>
            </a:r>
            <a:endParaRPr/>
          </a:p>
          <a:p>
            <a:pPr indent="-342900" lvl="0" marL="342900" rtl="0" algn="l">
              <a:spcBef>
                <a:spcPts val="1520"/>
              </a:spcBef>
              <a:spcAft>
                <a:spcPts val="0"/>
              </a:spcAft>
              <a:buClr>
                <a:srgbClr val="FF0000"/>
              </a:buClr>
              <a:buSzPts val="1600"/>
              <a:buChar char="•"/>
            </a:pPr>
            <a:r>
              <a:rPr lang="en-US" sz="1600">
                <a:solidFill>
                  <a:srgbClr val="FF0000"/>
                </a:solidFill>
              </a:rPr>
              <a:t>Jeuxin Wang (Research Scientist)</a:t>
            </a:r>
            <a:endParaRPr/>
          </a:p>
          <a:p>
            <a:pPr indent="-342900" lvl="0" marL="342900" rtl="0" algn="l">
              <a:spcBef>
                <a:spcPts val="1520"/>
              </a:spcBef>
              <a:spcAft>
                <a:spcPts val="0"/>
              </a:spcAft>
              <a:buClr>
                <a:srgbClr val="FF0000"/>
              </a:buClr>
              <a:buSzPts val="1600"/>
              <a:buChar char="•"/>
            </a:pPr>
            <a:r>
              <a:rPr lang="en-US" sz="1600">
                <a:solidFill>
                  <a:srgbClr val="FF0000"/>
                </a:solidFill>
              </a:rPr>
              <a:t>Yuexu Jiang (Postdoc)</a:t>
            </a:r>
            <a:endParaRPr/>
          </a:p>
          <a:p>
            <a:pPr indent="-342900" lvl="0" marL="342900" rtl="0" algn="l">
              <a:spcBef>
                <a:spcPts val="1520"/>
              </a:spcBef>
              <a:spcAft>
                <a:spcPts val="0"/>
              </a:spcAft>
              <a:buClr>
                <a:srgbClr val="FF0000"/>
              </a:buClr>
              <a:buSzPts val="1600"/>
              <a:buChar char="•"/>
            </a:pPr>
            <a:r>
              <a:rPr lang="en-US" sz="1600">
                <a:solidFill>
                  <a:srgbClr val="FF0000"/>
                </a:solidFill>
              </a:rPr>
              <a:t>Sidharth Sen (MUIDSI)</a:t>
            </a:r>
            <a:endParaRPr/>
          </a:p>
          <a:p>
            <a:pPr indent="0" lvl="0" marL="0" rtl="0" algn="l">
              <a:spcBef>
                <a:spcPts val="152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</a:pPr>
            <a:r>
              <a:t/>
            </a:r>
            <a:endParaRPr sz="1600">
              <a:solidFill>
                <a:srgbClr val="FF0000"/>
              </a:solidFill>
            </a:endParaRPr>
          </a:p>
          <a:p>
            <a:pPr indent="-241300" lvl="0" marL="342900" rtl="0" algn="l">
              <a:spcBef>
                <a:spcPts val="152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</a:pPr>
            <a:r>
              <a:t/>
            </a:r>
            <a:endParaRPr sz="1600">
              <a:solidFill>
                <a:srgbClr val="FF0000"/>
              </a:solidFill>
            </a:endParaRPr>
          </a:p>
          <a:p>
            <a:pPr indent="0" lvl="0" marL="109728" rtl="0" algn="l">
              <a:spcBef>
                <a:spcPts val="152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</a:pPr>
            <a:r>
              <a:t/>
            </a:r>
            <a:endParaRPr b="1" sz="1600"/>
          </a:p>
          <a:p>
            <a:pPr indent="0" lvl="0" marL="109728" rtl="0" algn="l">
              <a:spcBef>
                <a:spcPts val="152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</a:pPr>
            <a:r>
              <a:t/>
            </a:r>
            <a:endParaRPr sz="1600">
              <a:solidFill>
                <a:srgbClr val="FF0000"/>
              </a:solidFill>
            </a:endParaRPr>
          </a:p>
          <a:p>
            <a:pPr indent="-241300" lvl="0" marL="342900" rtl="0" algn="l">
              <a:spcBef>
                <a:spcPts val="152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</a:pPr>
            <a:r>
              <a:t/>
            </a:r>
            <a:endParaRPr sz="1600"/>
          </a:p>
        </p:txBody>
      </p:sp>
      <p:sp>
        <p:nvSpPr>
          <p:cNvPr id="831" name="Google Shape;831;p8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</a:pPr>
            <a:r>
              <a:rPr b="1" lang="en-US" sz="1600"/>
              <a:t>Key Collaborators</a:t>
            </a:r>
            <a:endParaRPr/>
          </a:p>
          <a:p>
            <a:pPr indent="-342900" lvl="0" marL="342900" rtl="0" algn="l">
              <a:spcBef>
                <a:spcPts val="1520"/>
              </a:spcBef>
              <a:spcAft>
                <a:spcPts val="0"/>
              </a:spcAft>
              <a:buClr>
                <a:srgbClr val="FF0000"/>
              </a:buClr>
              <a:buSzPts val="1600"/>
              <a:buChar char="•"/>
            </a:pPr>
            <a:r>
              <a:rPr lang="en-US" sz="1600">
                <a:solidFill>
                  <a:srgbClr val="FF0000"/>
                </a:solidFill>
              </a:rPr>
              <a:t>Dr. Dong Xu (EECS)</a:t>
            </a:r>
            <a:endParaRPr/>
          </a:p>
          <a:p>
            <a:pPr indent="-342900" lvl="0" marL="342900" rtl="0" algn="l">
              <a:spcBef>
                <a:spcPts val="1520"/>
              </a:spcBef>
              <a:spcAft>
                <a:spcPts val="0"/>
              </a:spcAft>
              <a:buClr>
                <a:srgbClr val="FF0000"/>
              </a:buClr>
              <a:buSzPts val="1600"/>
              <a:buChar char="•"/>
            </a:pPr>
            <a:r>
              <a:rPr lang="en-US" sz="1600">
                <a:solidFill>
                  <a:srgbClr val="FF0000"/>
                </a:solidFill>
              </a:rPr>
              <a:t>Dr. Kristin Bilyeu</a:t>
            </a:r>
            <a:endParaRPr/>
          </a:p>
          <a:p>
            <a:pPr indent="-342900" lvl="0" marL="342900" rtl="0" algn="l">
              <a:spcBef>
                <a:spcPts val="1520"/>
              </a:spcBef>
              <a:spcAft>
                <a:spcPts val="0"/>
              </a:spcAft>
              <a:buClr>
                <a:srgbClr val="FF0000"/>
              </a:buClr>
              <a:buSzPts val="1600"/>
              <a:buChar char="•"/>
            </a:pPr>
            <a:r>
              <a:rPr lang="en-US" sz="1600">
                <a:solidFill>
                  <a:srgbClr val="FF0000"/>
                </a:solidFill>
              </a:rPr>
              <a:t>Dr. Maria Skrabisova</a:t>
            </a:r>
            <a:endParaRPr/>
          </a:p>
        </p:txBody>
      </p:sp>
      <p:pic>
        <p:nvPicPr>
          <p:cNvPr id="832" name="Google Shape;832;p80"/>
          <p:cNvPicPr preferRelativeResize="0"/>
          <p:nvPr/>
        </p:nvPicPr>
        <p:blipFill rotWithShape="1">
          <a:blip r:embed="rId3">
            <a:alphaModFix/>
          </a:blip>
          <a:srcRect b="82949" l="24236" r="66736" t="8380"/>
          <a:stretch/>
        </p:blipFill>
        <p:spPr>
          <a:xfrm>
            <a:off x="6667500" y="514256"/>
            <a:ext cx="1964393" cy="808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80"/>
          <p:cNvPicPr preferRelativeResize="0"/>
          <p:nvPr/>
        </p:nvPicPr>
        <p:blipFill rotWithShape="1">
          <a:blip r:embed="rId4">
            <a:alphaModFix/>
          </a:blip>
          <a:srcRect b="83496" l="25933" r="67842" t="9150"/>
          <a:stretch/>
        </p:blipFill>
        <p:spPr>
          <a:xfrm>
            <a:off x="5215759" y="483085"/>
            <a:ext cx="1272225" cy="848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cyverse.org/sites/default/files/PoweredbyCyverse_LogoSquare_0_0.png" id="834" name="Google Shape;834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05700" y="1505432"/>
            <a:ext cx="857250" cy="857251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80"/>
          <p:cNvSpPr txBox="1"/>
          <p:nvPr/>
        </p:nvSpPr>
        <p:spPr>
          <a:xfrm>
            <a:off x="4503400" y="3490552"/>
            <a:ext cx="4345466" cy="2635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09728" marR="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Funding Support</a:t>
            </a:r>
            <a:endParaRPr/>
          </a:p>
          <a:p>
            <a:pPr indent="-342900" lvl="0" marL="342900" marR="0" rtl="0" algn="l">
              <a:spcBef>
                <a:spcPts val="15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NSF Award # IOS-1444448 ; # IOS-1546873 ; # IOS-2110017</a:t>
            </a:r>
            <a:endParaRPr/>
          </a:p>
          <a:p>
            <a:pPr indent="-342900" lvl="0" marL="342900" marR="0" rtl="0" algn="l">
              <a:spcBef>
                <a:spcPts val="15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NSF Award # OAC-1827177</a:t>
            </a:r>
            <a:endParaRPr/>
          </a:p>
          <a:p>
            <a:pPr indent="-342900" lvl="0" marL="342900" marR="0" rtl="0" algn="l">
              <a:spcBef>
                <a:spcPts val="15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USB #1920-152-0131-C ; #2220-152-0202</a:t>
            </a:r>
            <a:endParaRPr/>
          </a:p>
          <a:p>
            <a:pPr indent="-342900" lvl="0" marL="342900" marR="0" rtl="0" algn="l">
              <a:spcBef>
                <a:spcPts val="15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NIH 5UL1TR002345-02</a:t>
            </a:r>
            <a:endParaRPr/>
          </a:p>
          <a:p>
            <a:pPr indent="-241300" lvl="0" marL="342900" marR="0" rtl="0" algn="l">
              <a:spcBef>
                <a:spcPts val="15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09728" marR="0" rtl="0" algn="l">
              <a:spcBef>
                <a:spcPts val="15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109728" marR="0" rtl="0" algn="l">
              <a:spcBef>
                <a:spcPts val="15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41300" lvl="0" marL="342900" marR="0" rtl="0" algn="l">
              <a:spcBef>
                <a:spcPts val="15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https://www.nsf.gov/images/logos/NSF_4-Color_bitmap_Logo.png" id="836" name="Google Shape;836;p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08079" y="5402958"/>
            <a:ext cx="744193" cy="7480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united soybean board" id="837" name="Google Shape;837;p80"/>
          <p:cNvPicPr preferRelativeResize="0"/>
          <p:nvPr/>
        </p:nvPicPr>
        <p:blipFill rotWithShape="1">
          <a:blip r:embed="rId7">
            <a:alphaModFix/>
          </a:blip>
          <a:srcRect b="14968" l="0" r="0" t="0"/>
          <a:stretch/>
        </p:blipFill>
        <p:spPr>
          <a:xfrm>
            <a:off x="1685878" y="5299328"/>
            <a:ext cx="1115439" cy="9181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ssouri Soybeans" id="838" name="Google Shape;838;p8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9600" y="5344772"/>
            <a:ext cx="1433743" cy="474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current logo and tagline." id="839" name="Google Shape;839;p80"/>
          <p:cNvPicPr preferRelativeResize="0"/>
          <p:nvPr/>
        </p:nvPicPr>
        <p:blipFill rotWithShape="1">
          <a:blip r:embed="rId9">
            <a:alphaModFix/>
          </a:blip>
          <a:srcRect b="17051" l="0" r="75913" t="0"/>
          <a:stretch/>
        </p:blipFill>
        <p:spPr>
          <a:xfrm>
            <a:off x="422270" y="5784738"/>
            <a:ext cx="760766" cy="52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Weblinks and Contact Details</a:t>
            </a:r>
            <a:endParaRPr/>
          </a:p>
        </p:txBody>
      </p:sp>
      <p:sp>
        <p:nvSpPr>
          <p:cNvPr id="845" name="Google Shape;845;p81"/>
          <p:cNvSpPr txBox="1"/>
          <p:nvPr>
            <p:ph idx="1" type="body"/>
          </p:nvPr>
        </p:nvSpPr>
        <p:spPr>
          <a:xfrm>
            <a:off x="457200" y="1417638"/>
            <a:ext cx="7930055" cy="51197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sz="2800">
                <a:solidFill>
                  <a:schemeClr val="dk1"/>
                </a:solidFill>
              </a:rPr>
              <a:t>Digital Biology Laboratory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</a:pPr>
            <a:r>
              <a:rPr b="1" lang="en-US" sz="2000">
                <a:solidFill>
                  <a:srgbClr val="FF0000"/>
                </a:solidFill>
              </a:rPr>
              <a:t>	http://digbio.missouri.edu</a:t>
            </a:r>
            <a:endParaRPr/>
          </a:p>
          <a:p>
            <a:pPr indent="-342900" lvl="0" marL="342900" rtl="0" algn="l">
              <a:spcBef>
                <a:spcPts val="17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sz="2800">
                <a:solidFill>
                  <a:schemeClr val="dk1"/>
                </a:solidFill>
              </a:rPr>
              <a:t>Soybean Knowledge Base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</a:pPr>
            <a:r>
              <a:rPr b="1" lang="en-US" sz="2000">
                <a:solidFill>
                  <a:srgbClr val="FF0000"/>
                </a:solidFill>
              </a:rPr>
              <a:t>	https://soykb.org/</a:t>
            </a:r>
            <a:endParaRPr/>
          </a:p>
          <a:p>
            <a:pPr indent="-342900" lvl="0" marL="342900" rtl="0" algn="l">
              <a:spcBef>
                <a:spcPts val="17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sz="2800">
                <a:solidFill>
                  <a:schemeClr val="dk1"/>
                </a:solidFill>
              </a:rPr>
              <a:t>KBCommons Knowledge Base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2000"/>
              <a:buNone/>
            </a:pPr>
            <a:r>
              <a:rPr b="1" lang="en-US" sz="2000">
                <a:solidFill>
                  <a:srgbClr val="FF0000"/>
                </a:solidFill>
              </a:rPr>
              <a:t>	https://kbcommons.org/</a:t>
            </a:r>
            <a:endParaRPr/>
          </a:p>
          <a:p>
            <a:pPr indent="-342900" lvl="0" marL="342900" rtl="0" algn="l">
              <a:spcBef>
                <a:spcPts val="17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sz="2800">
                <a:solidFill>
                  <a:schemeClr val="dk1"/>
                </a:solidFill>
              </a:rPr>
              <a:t>Contact : </a:t>
            </a:r>
            <a:r>
              <a:rPr b="1" lang="en-US" sz="2800">
                <a:solidFill>
                  <a:srgbClr val="FF0000"/>
                </a:solidFill>
              </a:rPr>
              <a:t>Joshitr@missouri.edu</a:t>
            </a:r>
            <a:endParaRPr/>
          </a:p>
        </p:txBody>
      </p:sp>
      <p:pic>
        <p:nvPicPr>
          <p:cNvPr id="846" name="Google Shape;846;p81"/>
          <p:cNvPicPr preferRelativeResize="0"/>
          <p:nvPr/>
        </p:nvPicPr>
        <p:blipFill rotWithShape="1">
          <a:blip r:embed="rId3">
            <a:alphaModFix/>
          </a:blip>
          <a:srcRect b="40201" l="24253" r="25632" t="5217"/>
          <a:stretch/>
        </p:blipFill>
        <p:spPr>
          <a:xfrm>
            <a:off x="5500908" y="1528473"/>
            <a:ext cx="3115147" cy="190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70704" y="4800600"/>
            <a:ext cx="594800" cy="5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type="title"/>
          </p:nvPr>
        </p:nvSpPr>
        <p:spPr>
          <a:xfrm>
            <a:off x="317350" y="269577"/>
            <a:ext cx="848240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3400"/>
              <a:buFont typeface="Helvetica Neue"/>
              <a:buNone/>
            </a:pPr>
            <a:r>
              <a:rPr lang="en-US" sz="3400"/>
              <a:t>Precision Medicine</a:t>
            </a:r>
            <a:endParaRPr/>
          </a:p>
        </p:txBody>
      </p:sp>
      <p:sp>
        <p:nvSpPr>
          <p:cNvPr id="153" name="Google Shape;153;p19"/>
          <p:cNvSpPr txBox="1"/>
          <p:nvPr>
            <p:ph idx="2" type="body"/>
          </p:nvPr>
        </p:nvSpPr>
        <p:spPr>
          <a:xfrm>
            <a:off x="3185327" y="1600200"/>
            <a:ext cx="550147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>
                <a:solidFill>
                  <a:srgbClr val="FF0000"/>
                </a:solidFill>
              </a:rPr>
              <a:t>Predicting the disease before it strikes</a:t>
            </a:r>
            <a:endParaRPr/>
          </a:p>
          <a:p>
            <a:pPr indent="-342900" lvl="0" marL="342900" rtl="0" algn="l">
              <a:spcBef>
                <a:spcPts val="1634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</a:pPr>
            <a:r>
              <a:rPr lang="en-US"/>
              <a:t>Explaining the </a:t>
            </a:r>
            <a:r>
              <a:rPr lang="en-US">
                <a:solidFill>
                  <a:srgbClr val="FF0000"/>
                </a:solidFill>
              </a:rPr>
              <a:t>rare disease </a:t>
            </a:r>
            <a:r>
              <a:rPr lang="en-US"/>
              <a:t>that defies experts</a:t>
            </a:r>
            <a:endParaRPr/>
          </a:p>
          <a:p>
            <a:pPr indent="-342900" lvl="0" marL="342900" rtl="0" algn="l">
              <a:spcBef>
                <a:spcPts val="1634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</a:pPr>
            <a:r>
              <a:rPr lang="en-US"/>
              <a:t>Finding the </a:t>
            </a:r>
            <a:r>
              <a:rPr lang="en-US">
                <a:solidFill>
                  <a:srgbClr val="FF0000"/>
                </a:solidFill>
              </a:rPr>
              <a:t>drugs for diseases </a:t>
            </a:r>
            <a:r>
              <a:rPr lang="en-US"/>
              <a:t>lacking attention</a:t>
            </a:r>
            <a:endParaRPr/>
          </a:p>
          <a:p>
            <a:pPr indent="-342900" lvl="0" marL="342900" rtl="0" algn="l">
              <a:spcBef>
                <a:spcPts val="163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Discover </a:t>
            </a:r>
            <a:r>
              <a:rPr lang="en-US">
                <a:solidFill>
                  <a:srgbClr val="FF0000"/>
                </a:solidFill>
              </a:rPr>
              <a:t>disease associated genes </a:t>
            </a:r>
            <a:r>
              <a:rPr lang="en-US">
                <a:solidFill>
                  <a:schemeClr val="dk1"/>
                </a:solidFill>
              </a:rPr>
              <a:t>and </a:t>
            </a:r>
            <a:r>
              <a:rPr lang="en-US">
                <a:solidFill>
                  <a:srgbClr val="FF0000"/>
                </a:solidFill>
              </a:rPr>
              <a:t>disease causing genes</a:t>
            </a:r>
            <a:endParaRPr/>
          </a:p>
          <a:p>
            <a:pPr indent="-342900" lvl="0" marL="342900" rtl="0" algn="l">
              <a:spcBef>
                <a:spcPts val="163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solidFill>
                  <a:schemeClr val="dk1"/>
                </a:solidFill>
              </a:rPr>
              <a:t>Identify </a:t>
            </a:r>
            <a:r>
              <a:rPr lang="en-US">
                <a:solidFill>
                  <a:srgbClr val="FF0000"/>
                </a:solidFill>
              </a:rPr>
              <a:t>patients who respond optimally</a:t>
            </a:r>
            <a:endParaRPr/>
          </a:p>
          <a:p>
            <a:pPr indent="-342900" lvl="0" marL="342900" rtl="0" algn="l">
              <a:spcBef>
                <a:spcPts val="1634"/>
              </a:spcBef>
              <a:spcAft>
                <a:spcPts val="0"/>
              </a:spcAft>
              <a:buClr>
                <a:srgbClr val="666666"/>
              </a:buClr>
              <a:buSzPct val="100000"/>
              <a:buChar char="•"/>
            </a:pPr>
            <a:r>
              <a:rPr lang="en-US"/>
              <a:t>Provide an </a:t>
            </a:r>
            <a:r>
              <a:rPr lang="en-US">
                <a:solidFill>
                  <a:srgbClr val="FF0000"/>
                </a:solidFill>
              </a:rPr>
              <a:t>amazing platform for biomedical innovation</a:t>
            </a:r>
            <a:endParaRPr/>
          </a:p>
          <a:p>
            <a:pPr indent="-342900" lvl="0" marL="342900" rtl="0" algn="l">
              <a:spcBef>
                <a:spcPts val="1634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lang="en-US">
                <a:solidFill>
                  <a:srgbClr val="FF0000"/>
                </a:solidFill>
              </a:rPr>
              <a:t>Many more….</a:t>
            </a:r>
            <a:endParaRPr/>
          </a:p>
        </p:txBody>
      </p:sp>
      <p:pic>
        <p:nvPicPr>
          <p:cNvPr descr="Screen shot 2013-01-13 at 4.45.17 PM.png" id="154" name="Google Shape;15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294" y="1600200"/>
            <a:ext cx="1962503" cy="23703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recision medicine" id="155" name="Google Shape;15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518" y="4308983"/>
            <a:ext cx="2710053" cy="1693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/>
          <p:nvPr>
            <p:ph type="title"/>
          </p:nvPr>
        </p:nvSpPr>
        <p:spPr>
          <a:xfrm>
            <a:off x="468594" y="25217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Food Security</a:t>
            </a:r>
            <a:endParaRPr/>
          </a:p>
        </p:txBody>
      </p:sp>
      <p:sp>
        <p:nvSpPr>
          <p:cNvPr id="161" name="Google Shape;161;p20"/>
          <p:cNvSpPr txBox="1"/>
          <p:nvPr>
            <p:ph idx="1" type="body"/>
          </p:nvPr>
        </p:nvSpPr>
        <p:spPr>
          <a:xfrm>
            <a:off x="344554" y="1225271"/>
            <a:ext cx="4656263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800"/>
              <a:buChar char="•"/>
            </a:pPr>
            <a:r>
              <a:rPr lang="en-US" sz="1800"/>
              <a:t>With the </a:t>
            </a:r>
            <a:r>
              <a:rPr lang="en-US" sz="1800">
                <a:solidFill>
                  <a:srgbClr val="FF0000"/>
                </a:solidFill>
              </a:rPr>
              <a:t>world population projected to cross 9.7 billion by the year 2050</a:t>
            </a:r>
            <a:r>
              <a:rPr lang="en-US" sz="1800"/>
              <a:t>, </a:t>
            </a:r>
            <a:r>
              <a:rPr lang="en-US" sz="1800">
                <a:solidFill>
                  <a:srgbClr val="FF0000"/>
                </a:solidFill>
              </a:rPr>
              <a:t>global crop production needs to double by 2050 </a:t>
            </a:r>
            <a:r>
              <a:rPr lang="en-US" sz="1800"/>
              <a:t>to meet the projected demands from rising population, diet shifts, and increasing biofuels consumption. </a:t>
            </a:r>
            <a:endParaRPr/>
          </a:p>
          <a:p>
            <a:pPr indent="-342900" lvl="0" marL="342900" rtl="0" algn="l">
              <a:spcBef>
                <a:spcPts val="156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</a:pPr>
            <a:r>
              <a:rPr lang="en-US" sz="1800">
                <a:solidFill>
                  <a:srgbClr val="FF0000"/>
                </a:solidFill>
              </a:rPr>
              <a:t>Boosting crop yields</a:t>
            </a:r>
            <a:r>
              <a:rPr lang="en-US" sz="1800"/>
              <a:t> to meet these rising demands, </a:t>
            </a:r>
            <a:r>
              <a:rPr lang="en-US" sz="1800">
                <a:solidFill>
                  <a:srgbClr val="FF0000"/>
                </a:solidFill>
              </a:rPr>
              <a:t>rather than clearing more land for agriculture has been highlighted as a preferred solution</a:t>
            </a:r>
            <a:r>
              <a:rPr lang="en-US" sz="1800"/>
              <a:t> to meet this goal. </a:t>
            </a:r>
            <a:endParaRPr/>
          </a:p>
          <a:p>
            <a:pPr indent="-342900" lvl="0" marL="342900" rtl="0" algn="l">
              <a:spcBef>
                <a:spcPts val="156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</a:pPr>
            <a:r>
              <a:rPr lang="en-US" sz="1800">
                <a:solidFill>
                  <a:srgbClr val="FF0000"/>
                </a:solidFill>
              </a:rPr>
              <a:t>Informatics plays an important role </a:t>
            </a:r>
            <a:r>
              <a:rPr lang="en-US" sz="1800"/>
              <a:t>in providing </a:t>
            </a:r>
            <a:r>
              <a:rPr lang="en-US" sz="1800">
                <a:solidFill>
                  <a:srgbClr val="FF0000"/>
                </a:solidFill>
              </a:rPr>
              <a:t>solutions</a:t>
            </a:r>
            <a:r>
              <a:rPr lang="en-US" sz="1800"/>
              <a:t>, through </a:t>
            </a:r>
            <a:r>
              <a:rPr lang="en-US" sz="1800">
                <a:solidFill>
                  <a:srgbClr val="FF0000"/>
                </a:solidFill>
              </a:rPr>
              <a:t>mining of the crop germplasm genomic information, data sharing, targeted breeding to improve the crop production and Precision Agriculture.</a:t>
            </a:r>
            <a:endParaRPr/>
          </a:p>
        </p:txBody>
      </p:sp>
      <p:pic>
        <p:nvPicPr>
          <p:cNvPr id="162" name="Google Shape;16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0816" y="2972919"/>
            <a:ext cx="3696768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/>
          <p:nvPr/>
        </p:nvSpPr>
        <p:spPr>
          <a:xfrm>
            <a:off x="5150816" y="5335119"/>
            <a:ext cx="369676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Yield Trends Are Insufficient to Double Global Crop Production by 2050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Ray et. al. 2013, Plos One</a:t>
            </a:r>
            <a:endParaRPr/>
          </a:p>
        </p:txBody>
      </p:sp>
      <p:pic>
        <p:nvPicPr>
          <p:cNvPr descr="Ever Growing World Population Results in More Mouth to Feed" id="164" name="Google Shape;164;p20"/>
          <p:cNvPicPr preferRelativeResize="0"/>
          <p:nvPr/>
        </p:nvPicPr>
        <p:blipFill rotWithShape="1">
          <a:blip r:embed="rId4">
            <a:alphaModFix/>
          </a:blip>
          <a:srcRect b="16450" l="31066" r="3378" t="19845"/>
          <a:stretch/>
        </p:blipFill>
        <p:spPr>
          <a:xfrm>
            <a:off x="5300206" y="404778"/>
            <a:ext cx="3397988" cy="24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/>
          <p:nvPr>
            <p:ph type="title"/>
          </p:nvPr>
        </p:nvSpPr>
        <p:spPr>
          <a:xfrm>
            <a:off x="425153" y="252047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4000"/>
              <a:buFont typeface="Helvetica Neue"/>
              <a:buNone/>
            </a:pPr>
            <a:r>
              <a:rPr lang="en-US"/>
              <a:t>Precision Agriculture</a:t>
            </a:r>
            <a:endParaRPr/>
          </a:p>
        </p:txBody>
      </p:sp>
      <p:sp>
        <p:nvSpPr>
          <p:cNvPr id="170" name="Google Shape;170;p21"/>
          <p:cNvSpPr txBox="1"/>
          <p:nvPr>
            <p:ph idx="1" type="body"/>
          </p:nvPr>
        </p:nvSpPr>
        <p:spPr>
          <a:xfrm>
            <a:off x="457199" y="1352099"/>
            <a:ext cx="5007686" cy="46783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800"/>
              <a:buChar char="•"/>
            </a:pPr>
            <a:r>
              <a:rPr lang="en-US" sz="1800"/>
              <a:t>Precision agriculture is one of many </a:t>
            </a:r>
            <a:r>
              <a:rPr lang="en-US" sz="1800">
                <a:solidFill>
                  <a:srgbClr val="FF0000"/>
                </a:solidFill>
              </a:rPr>
              <a:t>modern farming practices that make production more efficient.</a:t>
            </a:r>
            <a:r>
              <a:rPr lang="en-US" sz="1800"/>
              <a:t> </a:t>
            </a:r>
            <a:endParaRPr/>
          </a:p>
          <a:p>
            <a:pPr indent="-342900" lvl="0" marL="342900" rtl="0" algn="l">
              <a:spcBef>
                <a:spcPts val="156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</a:pPr>
            <a:r>
              <a:rPr lang="en-US" sz="1800">
                <a:solidFill>
                  <a:srgbClr val="FF0000"/>
                </a:solidFill>
              </a:rPr>
              <a:t>Decisions</a:t>
            </a:r>
            <a:r>
              <a:rPr lang="en-US" sz="1800"/>
              <a:t> based on many </a:t>
            </a:r>
            <a:r>
              <a:rPr lang="en-US" sz="1800">
                <a:solidFill>
                  <a:srgbClr val="FF0000"/>
                </a:solidFill>
              </a:rPr>
              <a:t>Agronomic Data </a:t>
            </a:r>
            <a:endParaRPr/>
          </a:p>
          <a:p>
            <a:pPr indent="-285750" lvl="1" marL="742950" rtl="0" algn="l">
              <a:spcBef>
                <a:spcPts val="1480"/>
              </a:spcBef>
              <a:spcAft>
                <a:spcPts val="0"/>
              </a:spcAft>
              <a:buClr>
                <a:srgbClr val="4C4C4C"/>
              </a:buClr>
              <a:buSzPts val="1400"/>
              <a:buChar char="–"/>
            </a:pPr>
            <a:r>
              <a:rPr lang="en-US" sz="1400" u="sng"/>
              <a:t>Hybrid selections, Plant populations</a:t>
            </a:r>
            <a:endParaRPr/>
          </a:p>
          <a:p>
            <a:pPr indent="-285750" lvl="1" marL="742950" rtl="0" algn="l">
              <a:spcBef>
                <a:spcPts val="1480"/>
              </a:spcBef>
              <a:spcAft>
                <a:spcPts val="0"/>
              </a:spcAft>
              <a:buClr>
                <a:srgbClr val="4C4C4C"/>
              </a:buClr>
              <a:buSzPts val="1400"/>
              <a:buChar char="–"/>
            </a:pPr>
            <a:r>
              <a:rPr lang="en-US" sz="1400" u="sng"/>
              <a:t>Yield data , Soil data</a:t>
            </a:r>
            <a:endParaRPr/>
          </a:p>
          <a:p>
            <a:pPr indent="-285750" lvl="1" marL="742950" rtl="0" algn="l">
              <a:spcBef>
                <a:spcPts val="1480"/>
              </a:spcBef>
              <a:spcAft>
                <a:spcPts val="0"/>
              </a:spcAft>
              <a:buClr>
                <a:srgbClr val="4C4C4C"/>
              </a:buClr>
              <a:buSzPts val="1400"/>
              <a:buChar char="–"/>
            </a:pPr>
            <a:r>
              <a:rPr lang="en-US" sz="1400" u="sng"/>
              <a:t>Pesticide, Fungicides</a:t>
            </a:r>
            <a:endParaRPr/>
          </a:p>
          <a:p>
            <a:pPr indent="-285750" lvl="1" marL="742950" rtl="0" algn="l">
              <a:spcBef>
                <a:spcPts val="1480"/>
              </a:spcBef>
              <a:spcAft>
                <a:spcPts val="0"/>
              </a:spcAft>
              <a:buClr>
                <a:srgbClr val="4C4C4C"/>
              </a:buClr>
              <a:buSzPts val="1400"/>
              <a:buChar char="–"/>
            </a:pPr>
            <a:r>
              <a:rPr lang="en-US" sz="1400" u="sng"/>
              <a:t>Genotypes, Environments</a:t>
            </a:r>
            <a:endParaRPr/>
          </a:p>
          <a:p>
            <a:pPr indent="-285750" lvl="1" marL="742950" rtl="0" algn="l">
              <a:spcBef>
                <a:spcPts val="1480"/>
              </a:spcBef>
              <a:spcAft>
                <a:spcPts val="0"/>
              </a:spcAft>
              <a:buClr>
                <a:srgbClr val="4C4C4C"/>
              </a:buClr>
              <a:buSzPts val="1400"/>
              <a:buChar char="–"/>
            </a:pPr>
            <a:r>
              <a:rPr lang="en-US" sz="1400" u="sng"/>
              <a:t>Economics, Market Prices</a:t>
            </a:r>
            <a:endParaRPr/>
          </a:p>
          <a:p>
            <a:pPr indent="-342900" lvl="0" marL="342900" rtl="0" algn="l">
              <a:spcBef>
                <a:spcPts val="1560"/>
              </a:spcBef>
              <a:spcAft>
                <a:spcPts val="0"/>
              </a:spcAft>
              <a:buClr>
                <a:srgbClr val="4C4C4C"/>
              </a:buClr>
              <a:buSzPts val="1800"/>
              <a:buChar char="•"/>
            </a:pPr>
            <a:r>
              <a:rPr lang="en-US" sz="1800"/>
              <a:t>Data generated </a:t>
            </a:r>
            <a:r>
              <a:rPr lang="en-US" sz="1800">
                <a:solidFill>
                  <a:srgbClr val="FF0000"/>
                </a:solidFill>
              </a:rPr>
              <a:t>can be utilized and applied </a:t>
            </a:r>
            <a:r>
              <a:rPr lang="en-US" sz="1800"/>
              <a:t>for</a:t>
            </a:r>
            <a:r>
              <a:rPr lang="en-US" sz="1800">
                <a:solidFill>
                  <a:srgbClr val="FF0000"/>
                </a:solidFill>
              </a:rPr>
              <a:t> selected breeding, improving yield, pest management, crop disease analytics, spraying decisions </a:t>
            </a:r>
            <a:r>
              <a:rPr lang="en-US" sz="1800"/>
              <a:t>and many more.</a:t>
            </a:r>
            <a:endParaRPr/>
          </a:p>
        </p:txBody>
      </p:sp>
      <p:sp>
        <p:nvSpPr>
          <p:cNvPr id="171" name="Google Shape;171;p21"/>
          <p:cNvSpPr/>
          <p:nvPr/>
        </p:nvSpPr>
        <p:spPr>
          <a:xfrm>
            <a:off x="6440301" y="5941887"/>
            <a:ext cx="1802465" cy="283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Comparetti et al. 2015</a:t>
            </a:r>
            <a:endParaRPr/>
          </a:p>
        </p:txBody>
      </p:sp>
      <p:pic>
        <p:nvPicPr>
          <p:cNvPr descr="Fig. 1. Precision agriculture cycle. &#10;                " id="172" name="Google Shape;17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8987" y="3542010"/>
            <a:ext cx="3115766" cy="2331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9/9f/Daedelus_comparison%2C_remote_sensing_in_precision_farming.jpg" id="173" name="Google Shape;17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33726" y="977804"/>
            <a:ext cx="1439753" cy="23542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arm" id="174" name="Google Shape;174;p21"/>
          <p:cNvPicPr preferRelativeResize="0"/>
          <p:nvPr/>
        </p:nvPicPr>
        <p:blipFill rotWithShape="1">
          <a:blip r:embed="rId5">
            <a:alphaModFix/>
          </a:blip>
          <a:srcRect b="0" l="44207" r="0" t="0"/>
          <a:stretch/>
        </p:blipFill>
        <p:spPr>
          <a:xfrm flipH="1">
            <a:off x="5638799" y="995389"/>
            <a:ext cx="1702735" cy="2328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FFFFFF"/>
      </a:lt1>
      <a:dk2>
        <a:srgbClr val="4C4C4C"/>
      </a:dk2>
      <a:lt2>
        <a:srgbClr val="F1B82D"/>
      </a:lt2>
      <a:accent1>
        <a:srgbClr val="666666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