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05" r:id="rId3"/>
  </p:sldMasterIdLst>
  <p:notesMasterIdLst>
    <p:notesMasterId r:id="rId14"/>
  </p:notesMasterIdLst>
  <p:sldIdLst>
    <p:sldId id="423" r:id="rId4"/>
    <p:sldId id="309" r:id="rId5"/>
    <p:sldId id="418" r:id="rId6"/>
    <p:sldId id="417" r:id="rId7"/>
    <p:sldId id="322" r:id="rId8"/>
    <p:sldId id="416" r:id="rId9"/>
    <p:sldId id="419" r:id="rId10"/>
    <p:sldId id="420" r:id="rId11"/>
    <p:sldId id="421" r:id="rId12"/>
    <p:sldId id="4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6CA62C"/>
    <a:srgbClr val="79DA52"/>
    <a:srgbClr val="71D848"/>
    <a:srgbClr val="9BDF41"/>
    <a:srgbClr val="83D64A"/>
    <a:srgbClr val="6FC957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85968" autoAdjust="0"/>
  </p:normalViewPr>
  <p:slideViewPr>
    <p:cSldViewPr>
      <p:cViewPr varScale="1">
        <p:scale>
          <a:sx n="76" d="100"/>
          <a:sy n="76" d="100"/>
        </p:scale>
        <p:origin x="117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11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/>
              </a:defRPr>
            </a:lvl1pPr>
          </a:lstStyle>
          <a:p>
            <a:fld id="{42FCC2D5-84A3-4F73-B3C5-0E8D07793912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/>
              </a:defRPr>
            </a:lvl1pPr>
          </a:lstStyle>
          <a:p>
            <a:fld id="{CEFD4D94-0FCE-4518-853C-08C532FE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9FD13-3EEF-458A-882C-ABE819D79E4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8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4D94-0FCE-4518-853C-08C532FE7D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4D94-0FCE-4518-853C-08C532FE7D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4D94-0FCE-4518-853C-08C532FE7D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9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794" y="1132902"/>
            <a:ext cx="7698177" cy="1470025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38100" dist="38100" dir="2700000" algn="tl">
                    <a:schemeClr val="bg2">
                      <a:alpha val="99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778" y="2793671"/>
            <a:ext cx="5824846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76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7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4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6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8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8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9" y="1524005"/>
            <a:ext cx="7487703" cy="4518025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chemeClr val="bg2"/>
                  </a:outerShdw>
                </a:effectLst>
              </a:defRPr>
            </a:lvl1pPr>
            <a:lvl2pPr marL="463550" indent="-344488">
              <a:buClr>
                <a:srgbClr val="AFB86B"/>
              </a:buClr>
              <a:defRPr sz="2400">
                <a:effectLst>
                  <a:outerShdw blurRad="38100" dist="38100" dir="2700000" algn="tl">
                    <a:schemeClr val="bg2"/>
                  </a:outerShdw>
                </a:effectLst>
              </a:defRPr>
            </a:lvl2pPr>
            <a:lvl3pPr marL="795338" indent="-284163">
              <a:buClr>
                <a:srgbClr val="AFB86B"/>
              </a:buCl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3pPr>
            <a:lvl4pP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4pPr>
            <a:lvl5pP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8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5"/>
            <a:ext cx="36020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839" y="1524005"/>
            <a:ext cx="36036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fld id="{5ED717BF-5ED8-42C5-A21A-A56AE73EF4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786" y="1132897"/>
            <a:ext cx="7698177" cy="1470025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38100" dist="38100" dir="2700000" algn="tl">
                    <a:schemeClr val="bg2">
                      <a:alpha val="99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778" y="2793671"/>
            <a:ext cx="5824846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19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1" y="1524000"/>
            <a:ext cx="7487703" cy="4518025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chemeClr val="bg2"/>
                  </a:outerShdw>
                </a:effectLst>
              </a:defRPr>
            </a:lvl1pPr>
            <a:lvl2pPr marL="463550" indent="-344488">
              <a:buClr>
                <a:srgbClr val="AFB86B"/>
              </a:buClr>
              <a:defRPr sz="2400">
                <a:effectLst>
                  <a:outerShdw blurRad="38100" dist="38100" dir="2700000" algn="tl">
                    <a:schemeClr val="bg2"/>
                  </a:outerShdw>
                </a:effectLst>
              </a:defRPr>
            </a:lvl2pPr>
            <a:lvl3pPr marL="795338" indent="-284163">
              <a:buClr>
                <a:srgbClr val="AFB86B"/>
              </a:buCl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3pPr>
            <a:lvl4pP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4pPr>
            <a:lvl5pPr>
              <a:defRPr sz="2200">
                <a:effectLst>
                  <a:outerShdw blurRad="38100" dist="38100" dir="2700000" algn="tl">
                    <a:schemeClr val="bg2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3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6020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7838" y="1524000"/>
            <a:ext cx="36036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7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image" Target="../media/image7.png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image" Target="../media/image6.png"/><Relationship Id="rId10" Type="http://schemas.openxmlformats.org/officeDocument/2006/relationships/tags" Target="../tags/tag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2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7.png"/><Relationship Id="rId10" Type="http://schemas.openxmlformats.org/officeDocument/2006/relationships/tags" Target="../tags/tag18.xml"/><Relationship Id="rId19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kgnd Text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 bar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190"/>
            <a:ext cx="9144000" cy="805815"/>
          </a:xfrm>
          <a:prstGeom prst="rect">
            <a:avLst/>
          </a:prstGeom>
        </p:spPr>
      </p:pic>
      <p:pic>
        <p:nvPicPr>
          <p:cNvPr id="14" name="top bar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43" y="0"/>
            <a:ext cx="8178165" cy="1594485"/>
          </a:xfrm>
          <a:prstGeom prst="rect">
            <a:avLst/>
          </a:prstGeom>
        </p:spPr>
      </p:pic>
      <p:pic>
        <p:nvPicPr>
          <p:cNvPr id="15" name="logo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pic>
        <p:nvPicPr>
          <p:cNvPr id="16" name="Bkgnd Text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ottom bar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190"/>
            <a:ext cx="9144000" cy="805815"/>
          </a:xfrm>
          <a:prstGeom prst="rect">
            <a:avLst/>
          </a:prstGeom>
        </p:spPr>
      </p:pic>
      <p:pic>
        <p:nvPicPr>
          <p:cNvPr id="18" name="top bar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43" y="0"/>
            <a:ext cx="8178165" cy="1594485"/>
          </a:xfrm>
          <a:prstGeom prst="rect">
            <a:avLst/>
          </a:prstGeom>
        </p:spPr>
      </p:pic>
      <p:pic>
        <p:nvPicPr>
          <p:cNvPr id="19" name="logo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pic>
        <p:nvPicPr>
          <p:cNvPr id="20" name="Bkgnd Text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bottom bar"/>
          <p:cNvPicPr>
            <a:picLocks/>
          </p:cNvPicPr>
          <p:nvPr>
            <p:custDataLst>
              <p:tags r:id="rId15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"/>
          <a:stretch/>
        </p:blipFill>
        <p:spPr>
          <a:xfrm>
            <a:off x="0" y="6052190"/>
            <a:ext cx="9144000" cy="805815"/>
          </a:xfrm>
          <a:prstGeom prst="rect">
            <a:avLst/>
          </a:prstGeom>
        </p:spPr>
      </p:pic>
      <p:pic>
        <p:nvPicPr>
          <p:cNvPr id="22" name="top bar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43" y="0"/>
            <a:ext cx="8178165" cy="1594485"/>
          </a:xfrm>
          <a:prstGeom prst="rect">
            <a:avLst/>
          </a:prstGeom>
        </p:spPr>
      </p:pic>
      <p:pic>
        <p:nvPicPr>
          <p:cNvPr id="23" name="logo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sp>
        <p:nvSpPr>
          <p:cNvPr id="396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388" y="1524005"/>
            <a:ext cx="745207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31763"/>
            <a:ext cx="64722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194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42938" rtl="0" fontAlgn="base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Century Gothic" pitchFamily="34" charset="0"/>
          <a:ea typeface="+mj-ea"/>
          <a:cs typeface="+mj-cs"/>
          <a:sym typeface="Gill Sans" charset="0"/>
        </a:defRPr>
      </a:lvl1pPr>
      <a:lvl2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2pPr>
      <a:lvl3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3pPr>
      <a:lvl4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4pPr>
      <a:lvl5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9pPr>
    </p:titleStyle>
    <p:bodyStyle>
      <a:lvl1pPr algn="l" defTabSz="642938" rtl="0" fontAlgn="base">
        <a:spcBef>
          <a:spcPct val="75000"/>
        </a:spcBef>
        <a:spcAft>
          <a:spcPct val="0"/>
        </a:spcAft>
        <a:buSzPct val="171000"/>
        <a:buFont typeface="Gill Sans" charset="0"/>
        <a:defRPr sz="3000" b="1">
          <a:solidFill>
            <a:schemeClr val="accent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ea typeface="+mn-ea"/>
          <a:cs typeface="+mn-cs"/>
          <a:sym typeface="Gill Sans" charset="0"/>
        </a:defRPr>
      </a:lvl1pPr>
      <a:lvl2pPr marL="571500" indent="-339725" algn="l" defTabSz="642938" rtl="0" fontAlgn="base">
        <a:spcBef>
          <a:spcPct val="50000"/>
        </a:spcBef>
        <a:spcAft>
          <a:spcPct val="0"/>
        </a:spcAft>
        <a:buClr>
          <a:srgbClr val="AFB86B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2pPr>
      <a:lvl3pPr marL="981075" indent="-231775" algn="l" defTabSz="642938" rtl="0" fontAlgn="base">
        <a:spcBef>
          <a:spcPct val="25000"/>
        </a:spcBef>
        <a:spcAft>
          <a:spcPct val="0"/>
        </a:spcAft>
        <a:buClr>
          <a:srgbClr val="AFB86B"/>
        </a:buClr>
        <a:buFont typeface="Gill Sans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3pPr>
      <a:lvl4pPr marL="2136775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4pPr>
      <a:lvl5pPr marL="26527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5pPr>
      <a:lvl6pPr marL="31099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6pPr>
      <a:lvl7pPr marL="35671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7pPr>
      <a:lvl8pPr marL="40243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8pPr>
      <a:lvl9pPr marL="44815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kgnd Text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 bar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14" name="top bar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" y="0"/>
            <a:ext cx="8178165" cy="1594485"/>
          </a:xfrm>
          <a:prstGeom prst="rect">
            <a:avLst/>
          </a:prstGeom>
        </p:spPr>
      </p:pic>
      <p:pic>
        <p:nvPicPr>
          <p:cNvPr id="15" name="logo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pic>
        <p:nvPicPr>
          <p:cNvPr id="16" name="Bkgnd Text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ottom bar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18" name="top bar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" y="0"/>
            <a:ext cx="8178165" cy="1594485"/>
          </a:xfrm>
          <a:prstGeom prst="rect">
            <a:avLst/>
          </a:prstGeom>
        </p:spPr>
      </p:pic>
      <p:pic>
        <p:nvPicPr>
          <p:cNvPr id="19" name="logo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pic>
        <p:nvPicPr>
          <p:cNvPr id="20" name="Bkgnd Text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bottom bar"/>
          <p:cNvPicPr>
            <a:picLocks/>
          </p:cNvPicPr>
          <p:nvPr>
            <p:custDataLst>
              <p:tags r:id="rId14"/>
            </p:custDataLst>
          </p:nvPr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"/>
          <a:stretch/>
        </p:blipFill>
        <p:spPr>
          <a:xfrm>
            <a:off x="0" y="6052185"/>
            <a:ext cx="9144000" cy="805815"/>
          </a:xfrm>
          <a:prstGeom prst="rect">
            <a:avLst/>
          </a:prstGeom>
        </p:spPr>
      </p:pic>
      <p:pic>
        <p:nvPicPr>
          <p:cNvPr id="22" name="top bar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" y="0"/>
            <a:ext cx="8178165" cy="1594485"/>
          </a:xfrm>
          <a:prstGeom prst="rect">
            <a:avLst/>
          </a:prstGeom>
        </p:spPr>
      </p:pic>
      <p:pic>
        <p:nvPicPr>
          <p:cNvPr id="23" name="logo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8770" cy="1594485"/>
          </a:xfrm>
          <a:prstGeom prst="rect">
            <a:avLst/>
          </a:prstGeom>
        </p:spPr>
      </p:pic>
      <p:sp>
        <p:nvSpPr>
          <p:cNvPr id="396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388" y="1524000"/>
            <a:ext cx="745207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charset="0"/>
              </a:rPr>
              <a:t>Second level</a:t>
            </a:r>
          </a:p>
          <a:p>
            <a:pPr lvl="2"/>
            <a:r>
              <a:rPr lang="en-US" dirty="0" smtClean="0">
                <a:sym typeface="Gill Sans" charset="0"/>
              </a:rPr>
              <a:t>Third level</a:t>
            </a:r>
          </a:p>
          <a:p>
            <a:pPr lvl="3"/>
            <a:r>
              <a:rPr lang="en-US" dirty="0" smtClean="0">
                <a:sym typeface="Gill Sans" charset="0"/>
              </a:rPr>
              <a:t>Fourth level</a:t>
            </a:r>
          </a:p>
          <a:p>
            <a:pPr lvl="4"/>
            <a:r>
              <a:rPr lang="en-US" dirty="0" smtClean="0">
                <a:sym typeface="Gill Sans" charset="0"/>
              </a:rPr>
              <a:t>Fifth level</a:t>
            </a:r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31763"/>
            <a:ext cx="647223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58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42938" rtl="0" fontAlgn="base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Century Gothic" pitchFamily="34" charset="0"/>
          <a:ea typeface="+mj-ea"/>
          <a:cs typeface="+mj-cs"/>
          <a:sym typeface="Gill Sans" charset="0"/>
        </a:defRPr>
      </a:lvl1pPr>
      <a:lvl2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2pPr>
      <a:lvl3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3pPr>
      <a:lvl4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4pPr>
      <a:lvl5pPr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sym typeface="Gill Sans" charset="0"/>
        </a:defRPr>
      </a:lvl9pPr>
    </p:titleStyle>
    <p:bodyStyle>
      <a:lvl1pPr algn="l" defTabSz="642938" rtl="0" fontAlgn="base">
        <a:spcBef>
          <a:spcPct val="75000"/>
        </a:spcBef>
        <a:spcAft>
          <a:spcPct val="0"/>
        </a:spcAft>
        <a:buSzPct val="171000"/>
        <a:buFont typeface="Gill Sans" charset="0"/>
        <a:defRPr sz="3000" b="1">
          <a:solidFill>
            <a:schemeClr val="accent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ea typeface="+mn-ea"/>
          <a:cs typeface="+mn-cs"/>
          <a:sym typeface="Gill Sans" charset="0"/>
        </a:defRPr>
      </a:lvl1pPr>
      <a:lvl2pPr marL="571500" indent="-339725" algn="l" defTabSz="642938" rtl="0" fontAlgn="base">
        <a:spcBef>
          <a:spcPct val="50000"/>
        </a:spcBef>
        <a:spcAft>
          <a:spcPct val="0"/>
        </a:spcAft>
        <a:buClr>
          <a:srgbClr val="AFB86B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2pPr>
      <a:lvl3pPr marL="981075" indent="-231775" algn="l" defTabSz="642938" rtl="0" fontAlgn="base">
        <a:spcBef>
          <a:spcPct val="25000"/>
        </a:spcBef>
        <a:spcAft>
          <a:spcPct val="0"/>
        </a:spcAft>
        <a:buClr>
          <a:srgbClr val="AFB86B"/>
        </a:buClr>
        <a:buFont typeface="Gill Sans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3pPr>
      <a:lvl4pPr marL="2136775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4pPr>
      <a:lvl5pPr marL="26527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Century Gothic" pitchFamily="34" charset="0"/>
          <a:sym typeface="Gill Sans" charset="0"/>
        </a:defRPr>
      </a:lvl5pPr>
      <a:lvl6pPr marL="31099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6pPr>
      <a:lvl7pPr marL="35671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7pPr>
      <a:lvl8pPr marL="40243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8pPr>
      <a:lvl9pPr marL="4481513" indent="-401638" algn="l" defTabSz="642938" rtl="0" fontAlgn="base">
        <a:spcBef>
          <a:spcPct val="50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Gill Sans" charset="0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B9EC05C4-D5E3-384C-8011-28BEA84F6E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8CEF7FE0-45DA-E24B-A4EE-71CD77298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Global Conservation Strategy for Coffee Genetic Resources</a:t>
            </a:r>
            <a:br>
              <a:rPr lang="en-US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3600" dirty="0" smtClean="0"/>
              <a:t>Sarada Krishnan, Ph.D.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1" t="26786" r="15625" b="28571"/>
          <a:stretch/>
        </p:blipFill>
        <p:spPr>
          <a:xfrm>
            <a:off x="580644" y="228600"/>
            <a:ext cx="7982712" cy="3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Identify </a:t>
            </a:r>
            <a:r>
              <a:rPr lang="en-US" b="1" dirty="0"/>
              <a:t>high priority actions </a:t>
            </a:r>
            <a:r>
              <a:rPr lang="en-US" dirty="0"/>
              <a:t>that need to be taken and </a:t>
            </a:r>
            <a:r>
              <a:rPr lang="en-US" b="1" dirty="0"/>
              <a:t>ensure commitment by the coffee community</a:t>
            </a:r>
            <a:r>
              <a:rPr lang="en-US" dirty="0"/>
              <a:t> to invest in these </a:t>
            </a:r>
            <a:r>
              <a:rPr lang="en-US" dirty="0" smtClean="0"/>
              <a:t>actions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ecuring </a:t>
            </a:r>
            <a:r>
              <a:rPr lang="en-US" dirty="0"/>
              <a:t>long term conservation of globally available coffee through the </a:t>
            </a:r>
            <a:r>
              <a:rPr lang="en-US" b="1" dirty="0"/>
              <a:t>Crop Trust’s Crop Diversity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108699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28600" y="990600"/>
            <a:ext cx="7543800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 descr="WCR_Banner_O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64"/>
          <a:stretch/>
        </p:blipFill>
        <p:spPr>
          <a:xfrm>
            <a:off x="0" y="1600200"/>
            <a:ext cx="9144000" cy="344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410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Source Sans Pro"/>
              </a:rPr>
              <a:t>To grow, protect, and enhance supplies of quality coffee while improving the livelihoods of the families who produce it.</a:t>
            </a:r>
          </a:p>
        </p:txBody>
      </p:sp>
      <p:pic>
        <p:nvPicPr>
          <p:cNvPr id="8" name="Picture 7" descr="WC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529"/>
            <a:ext cx="4343400" cy="12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9 at 2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9 at 2.1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3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85800"/>
            <a:ext cx="7543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  <a:latin typeface="Source Sans Pro"/>
              </a:rPr>
              <a:t>A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ource Sans Pro"/>
              </a:rPr>
              <a:t>global network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ource Sans Pro"/>
              </a:rPr>
              <a:t> </a:t>
            </a:r>
            <a:b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ource Sans Pro"/>
              </a:rPr>
            </a:br>
            <a:r>
              <a:rPr lang="en-US" sz="3000" dirty="0" smtClean="0">
                <a:solidFill>
                  <a:srgbClr val="000000"/>
                </a:solidFill>
                <a:latin typeface="Source Sans Pro"/>
              </a:rPr>
              <a:t>Funded by industry. Guided by producers. Executed by scientists.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rPr>
              <a:t>20+ institutions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ysClr val="windowText" lastClr="000000"/>
              </a:solidFill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noProof="0" dirty="0" smtClean="0">
              <a:solidFill>
                <a:sysClr val="windowText" lastClr="000000"/>
              </a:solidFill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2" name="Picture 1" descr="New-Map-green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3" b="10401"/>
          <a:stretch/>
        </p:blipFill>
        <p:spPr>
          <a:xfrm>
            <a:off x="0" y="2546350"/>
            <a:ext cx="9144000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9 at 2.1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9144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Coffee Needs to be Conserved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offee </a:t>
            </a:r>
            <a:r>
              <a:rPr lang="en-US" dirty="0"/>
              <a:t>genetic resources are being lost at a rapid </a:t>
            </a:r>
            <a:r>
              <a:rPr lang="en-US" dirty="0" smtClean="0"/>
              <a:t>pace</a:t>
            </a:r>
          </a:p>
          <a:p>
            <a:r>
              <a:rPr lang="en-US" dirty="0" smtClean="0"/>
              <a:t>Most </a:t>
            </a:r>
            <a:r>
              <a:rPr lang="en-US" dirty="0"/>
              <a:t>of the main </a:t>
            </a:r>
            <a:r>
              <a:rPr lang="en-US" dirty="0" smtClean="0"/>
              <a:t>collections of coffee </a:t>
            </a:r>
            <a:r>
              <a:rPr lang="en-US" dirty="0"/>
              <a:t>are in disrepair and its natural habitat is rapidly </a:t>
            </a:r>
            <a:r>
              <a:rPr lang="en-US" dirty="0" smtClean="0"/>
              <a:t>disappearing</a:t>
            </a:r>
          </a:p>
          <a:p>
            <a:pPr lvl="1"/>
            <a:r>
              <a:rPr lang="en-US" dirty="0" smtClean="0"/>
              <a:t>leading </a:t>
            </a:r>
            <a:r>
              <a:rPr lang="en-US" dirty="0"/>
              <a:t>to genetic </a:t>
            </a:r>
            <a:r>
              <a:rPr lang="en-US" dirty="0" smtClean="0"/>
              <a:t>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3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 Joint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currently no global conservation strategy for coffee</a:t>
            </a:r>
          </a:p>
          <a:p>
            <a:r>
              <a:rPr lang="en-US" dirty="0" smtClean="0"/>
              <a:t>World Coffee Research and the Crop Trust are announcing today the development of a </a:t>
            </a:r>
            <a:r>
              <a:rPr lang="en-US" b="1" dirty="0" smtClean="0"/>
              <a:t>Global Conservation Strategy for Coffee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48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Strategy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B</a:t>
            </a:r>
            <a:r>
              <a:rPr lang="en-US" b="1" dirty="0" smtClean="0"/>
              <a:t>ackground </a:t>
            </a:r>
            <a:r>
              <a:rPr lang="en-US" b="1" dirty="0"/>
              <a:t>document </a:t>
            </a:r>
            <a:r>
              <a:rPr lang="en-US" dirty="0"/>
              <a:t>for the global conservation strategy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understanding of the </a:t>
            </a:r>
            <a:r>
              <a:rPr lang="en-US" b="1" dirty="0"/>
              <a:t>status of the major coffee collections</a:t>
            </a:r>
          </a:p>
          <a:p>
            <a:pPr lvl="0"/>
            <a:r>
              <a:rPr lang="en-US" dirty="0" smtClean="0"/>
              <a:t>Understanding </a:t>
            </a:r>
            <a:r>
              <a:rPr lang="en-US" dirty="0"/>
              <a:t>of the </a:t>
            </a:r>
            <a:r>
              <a:rPr lang="en-US" b="1" dirty="0"/>
              <a:t>major gaps </a:t>
            </a:r>
            <a:r>
              <a:rPr lang="en-US" dirty="0"/>
              <a:t>in these collections or their conservation</a:t>
            </a:r>
          </a:p>
          <a:p>
            <a:pPr lvl="0"/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/>
              <a:t>of the current </a:t>
            </a:r>
            <a:r>
              <a:rPr lang="en-US" b="1" i="1" dirty="0">
                <a:solidFill>
                  <a:prstClr val="black"/>
                </a:solidFill>
              </a:rPr>
              <a:t>in situ </a:t>
            </a:r>
            <a:r>
              <a:rPr lang="en-US" b="1" dirty="0" smtClean="0">
                <a:solidFill>
                  <a:prstClr val="black"/>
                </a:solidFill>
              </a:rPr>
              <a:t>and </a:t>
            </a:r>
            <a:r>
              <a:rPr lang="en-US" b="1" dirty="0" smtClean="0"/>
              <a:t>complementarity </a:t>
            </a:r>
            <a:r>
              <a:rPr lang="en-US" b="1" i="1" dirty="0" smtClean="0"/>
              <a:t>ex </a:t>
            </a:r>
            <a:r>
              <a:rPr lang="en-US" b="1" i="1" dirty="0"/>
              <a:t>situ </a:t>
            </a:r>
            <a:r>
              <a:rPr lang="en-US" b="1" dirty="0" smtClean="0"/>
              <a:t>collections</a:t>
            </a:r>
            <a:r>
              <a:rPr lang="en-US" dirty="0" smtClean="0"/>
              <a:t> </a:t>
            </a:r>
            <a:r>
              <a:rPr lang="en-US" dirty="0"/>
              <a:t>of coffee germplasm and its wild </a:t>
            </a:r>
            <a:r>
              <a:rPr lang="en-US" dirty="0" smtClean="0"/>
              <a:t>relatives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49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KGND TEXT.PNG"/>
  <p:tag name="PXPSDI_PNGPATH" val="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BOTTOM BAR.PNG"/>
  <p:tag name="PXPSDI_PNGPATH" val="..\SMUCKERS\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TOP BAR.PNG"/>
  <p:tag name="PXPSDI_PNGPATH" val="..\SMUCKERS\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LOGO.PNG"/>
  <p:tag name="PXPSDI_PNGPATH" val="..\SMUCKERS\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KGND TEXT.PNG"/>
  <p:tag name="PXPSDI_PNGPATH" val="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OTTOM BAR.PNG"/>
  <p:tag name="PXPSDI_PNGPATH" val="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TOP BAR.PNG"/>
  <p:tag name="PXPSDI_PNGPATH" val="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LOGO.PNG"/>
  <p:tag name="PXPSDI_PNGPATH" val="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KGND TEXT.PNG"/>
  <p:tag name="PXPSDI_PNGPATH" val="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OTTOM BAR.PNG"/>
  <p:tag name="PXPSDI_PNGPATH" val="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TOP BAR.PNG"/>
  <p:tag name="PXPSDI_PNGPATH" val="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OTTOM BAR.PNG"/>
  <p:tag name="PXPSDI_PNGPATH" val="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LOGO.PNG"/>
  <p:tag name="PXPSDI_PNGPATH" val="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BKGND TEXT.PNG"/>
  <p:tag name="PXPSDI_PNGPATH" val="..\SMUCKERS\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BOTTOM BAR.PNG"/>
  <p:tag name="PXPSDI_PNGPATH" val="..\SMUCKERS\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TOP BAR.PNG"/>
  <p:tag name="PXPSDI_PNGPATH" val="..\SMUCKERS\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LOGO.PNG"/>
  <p:tag name="PXPSDI_PNGPATH" val="..\SMUCKERS\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TOP BAR.PNG"/>
  <p:tag name="PXPSDI_PNGPATH" val="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LOGO.PNG"/>
  <p:tag name="PXPSDI_PNGPATH" val="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KGND TEXT.PNG"/>
  <p:tag name="PXPSDI_PNGPATH" val="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OTTOM BAR.PNG"/>
  <p:tag name="PXPSDI_PNGPATH" val="PNGS\"/>
  <p:tag name="PXPSDI_PNGFILENAME" val="BOTTOM BAR.PNG"/>
  <p:tag name="PXPSDI_LAYERNAME" val="bottom bar"/>
  <p:tag name="PXPSDI_PSDFILENAME" val="Coffee_02_03_13.psd"/>
  <p:tag name="PSDSOURCE" val="F:\Smuckers_Coffee\"/>
  <p:tag name="PSDSOURCELAYER" val="bottom ba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TOP BAR.PNG"/>
  <p:tag name="PXPSDI_PNGPATH" val="PNGS\"/>
  <p:tag name="PXPSDI_PNGFILENAME" val="TOP BAR.PNG"/>
  <p:tag name="PXPSDI_LAYERNAME" val="top bar"/>
  <p:tag name="PXPSDI_PSDFILENAME" val="Coffee_02_03_13.psd"/>
  <p:tag name="PSDSOURCE" val="F:\Smuckers_Coffee\"/>
  <p:tag name="PSDSOURCELAYER" val="top ba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LOGO.PNG"/>
  <p:tag name="PXPSDI_PNGPATH" val="PNGS\"/>
  <p:tag name="PXPSDI_PNGFILENAME" val="LOGO.PNG"/>
  <p:tag name="PXPSDI_LAYERNAME" val="logo"/>
  <p:tag name="PXPSDI_PSDFILENAME" val="Coffee_02_03_13.psd"/>
  <p:tag name="PSDSOURCE" val="F:\Smuckers_Coffee\"/>
  <p:tag name="PSDSOURCELAYER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SMUCKERS\PNGS\BKGND TEXT.PNG"/>
  <p:tag name="PXPSDI_PNGPATH" val="..\SMUCKERS\PNGS\"/>
  <p:tag name="PXPSDI_PNGFILENAME" val="BKGND TEXT.PNG"/>
  <p:tag name="PXPSDI_LAYERNAME" val="Bkgnd Text"/>
  <p:tag name="PXPSDI_PSDFILENAME" val="Coffee_02_03_13.psd"/>
  <p:tag name="PSDSOURCE" val="F:\Smuckers_Coffee\"/>
  <p:tag name="PSDSOURCELAYER" val="Bkgnd Text"/>
</p:tagLst>
</file>

<file path=ppt/theme/theme1.xml><?xml version="1.0" encoding="utf-8"?>
<a:theme xmlns:a="http://schemas.openxmlformats.org/drawingml/2006/main" name="7_Title &amp; Bullets">
  <a:themeElements>
    <a:clrScheme name="Custom 2">
      <a:dk1>
        <a:srgbClr val="000000"/>
      </a:dk1>
      <a:lt1>
        <a:srgbClr val="FFFFFF"/>
      </a:lt1>
      <a:dk2>
        <a:srgbClr val="266EB7"/>
      </a:dk2>
      <a:lt2>
        <a:srgbClr val="F17C26"/>
      </a:lt2>
      <a:accent1>
        <a:srgbClr val="F3C239"/>
      </a:accent1>
      <a:accent2>
        <a:srgbClr val="D13621"/>
      </a:accent2>
      <a:accent3>
        <a:srgbClr val="ACBAD8"/>
      </a:accent3>
      <a:accent4>
        <a:srgbClr val="DADADA"/>
      </a:accent4>
      <a:accent5>
        <a:srgbClr val="F9E3AE"/>
      </a:accent5>
      <a:accent6>
        <a:srgbClr val="BD301D"/>
      </a:accent6>
      <a:hlink>
        <a:srgbClr val="A186BE"/>
      </a:hlink>
      <a:folHlink>
        <a:srgbClr val="429B2A"/>
      </a:folHlink>
    </a:clrScheme>
    <a:fontScheme name="6_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D73F"/>
        </a:solidFill>
        <a:ln>
          <a:noFill/>
        </a:ln>
        <a:effectLst>
          <a:outerShdw dist="17961" dir="2700000" algn="ctr" rotWithShape="0">
            <a:schemeClr val="tx1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35717" tIns="35717" rIns="35717" bIns="35717" numCol="1" anchor="ctr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D73F"/>
        </a:solidFill>
        <a:ln>
          <a:noFill/>
        </a:ln>
        <a:effectLst>
          <a:outerShdw dist="17961" dir="2700000" algn="ctr" rotWithShape="0">
            <a:schemeClr val="tx1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35717" tIns="35717" rIns="35717" bIns="35717" numCol="1" anchor="ctr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Gill Sans" charset="0"/>
          </a:defRPr>
        </a:defPPr>
      </a:lstStyle>
    </a:lnDef>
  </a:objectDefaults>
  <a:extraClrSchemeLst>
    <a:extraClrScheme>
      <a:clrScheme name="6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&amp; Bullets 2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333399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itle &amp; Bullets 3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D13621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BD301D"/>
        </a:accent6>
        <a:hlink>
          <a:srgbClr val="A186BE"/>
        </a:hlink>
        <a:folHlink>
          <a:srgbClr val="75D73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itle &amp; Bullets 4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D13621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BD301D"/>
        </a:accent6>
        <a:hlink>
          <a:srgbClr val="A186BE"/>
        </a:hlink>
        <a:folHlink>
          <a:srgbClr val="429B2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Title &amp; Bullets">
  <a:themeElements>
    <a:clrScheme name="Custom 2">
      <a:dk1>
        <a:srgbClr val="000000"/>
      </a:dk1>
      <a:lt1>
        <a:srgbClr val="FFFFFF"/>
      </a:lt1>
      <a:dk2>
        <a:srgbClr val="266EB7"/>
      </a:dk2>
      <a:lt2>
        <a:srgbClr val="F17C26"/>
      </a:lt2>
      <a:accent1>
        <a:srgbClr val="F3C239"/>
      </a:accent1>
      <a:accent2>
        <a:srgbClr val="D13621"/>
      </a:accent2>
      <a:accent3>
        <a:srgbClr val="ACBAD8"/>
      </a:accent3>
      <a:accent4>
        <a:srgbClr val="DADADA"/>
      </a:accent4>
      <a:accent5>
        <a:srgbClr val="F9E3AE"/>
      </a:accent5>
      <a:accent6>
        <a:srgbClr val="BD301D"/>
      </a:accent6>
      <a:hlink>
        <a:srgbClr val="A186BE"/>
      </a:hlink>
      <a:folHlink>
        <a:srgbClr val="429B2A"/>
      </a:folHlink>
    </a:clrScheme>
    <a:fontScheme name="6_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D73F"/>
        </a:solidFill>
        <a:ln>
          <a:noFill/>
        </a:ln>
        <a:effectLst>
          <a:outerShdw dist="17961" dir="2700000" algn="ctr" rotWithShape="0">
            <a:schemeClr val="tx1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35717" tIns="35717" rIns="35717" bIns="35717" numCol="1" anchor="ctr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D73F"/>
        </a:solidFill>
        <a:ln>
          <a:noFill/>
        </a:ln>
        <a:effectLst>
          <a:outerShdw dist="17961" dir="2700000" algn="ctr" rotWithShape="0">
            <a:schemeClr val="tx1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35717" tIns="35717" rIns="35717" bIns="35717" numCol="1" anchor="ctr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Gill Sans" charset="0"/>
          </a:defRPr>
        </a:defPPr>
      </a:lstStyle>
    </a:lnDef>
  </a:objectDefaults>
  <a:extraClrSchemeLst>
    <a:extraClrScheme>
      <a:clrScheme name="6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&amp; Bullets 2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333399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itle &amp; Bullets 3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D13621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BD301D"/>
        </a:accent6>
        <a:hlink>
          <a:srgbClr val="A186BE"/>
        </a:hlink>
        <a:folHlink>
          <a:srgbClr val="75D73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itle &amp; Bullets 4">
        <a:dk1>
          <a:srgbClr val="000000"/>
        </a:dk1>
        <a:lt1>
          <a:srgbClr val="FFFFFF"/>
        </a:lt1>
        <a:dk2>
          <a:srgbClr val="266EB7"/>
        </a:dk2>
        <a:lt2>
          <a:srgbClr val="F17C26"/>
        </a:lt2>
        <a:accent1>
          <a:srgbClr val="F5CE36"/>
        </a:accent1>
        <a:accent2>
          <a:srgbClr val="D13621"/>
        </a:accent2>
        <a:accent3>
          <a:srgbClr val="ACBAD8"/>
        </a:accent3>
        <a:accent4>
          <a:srgbClr val="DADADA"/>
        </a:accent4>
        <a:accent5>
          <a:srgbClr val="F9E3AE"/>
        </a:accent5>
        <a:accent6>
          <a:srgbClr val="BD301D"/>
        </a:accent6>
        <a:hlink>
          <a:srgbClr val="A186BE"/>
        </a:hlink>
        <a:folHlink>
          <a:srgbClr val="429B2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11718</TotalTime>
  <Words>192</Words>
  <Application>Microsoft Office PowerPoint</Application>
  <PresentationFormat>On-screen Show (4:3)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Century Gothic</vt:lpstr>
      <vt:lpstr>Gill Sans</vt:lpstr>
      <vt:lpstr>Source Sans Pro</vt:lpstr>
      <vt:lpstr>Wingdings</vt:lpstr>
      <vt:lpstr>ヒラギノ角ゴ Pro W3</vt:lpstr>
      <vt:lpstr>7_Title &amp; Bullets</vt:lpstr>
      <vt:lpstr>6_Title &amp; Bullets</vt:lpstr>
      <vt:lpstr>Custom Design</vt:lpstr>
      <vt:lpstr>Developing the Global Conservation Strategy for Coffee Genetic Resources  Sarada Krishnan, Ph.D.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Coffee Needs to be Conserved</vt:lpstr>
      <vt:lpstr>A Joint Initiative</vt:lpstr>
      <vt:lpstr>Strategy Development</vt:lpstr>
      <vt:lpstr>The Objective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Coffee Research</dc:title>
  <dc:creator>Timothy Schilling</dc:creator>
  <cp:lastModifiedBy>Sarada Krishnan</cp:lastModifiedBy>
  <cp:revision>226</cp:revision>
  <cp:lastPrinted>2015-09-03T23:31:19Z</cp:lastPrinted>
  <dcterms:created xsi:type="dcterms:W3CDTF">2014-10-16T09:46:58Z</dcterms:created>
  <dcterms:modified xsi:type="dcterms:W3CDTF">2016-04-14T04:13:48Z</dcterms:modified>
</cp:coreProperties>
</file>